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28"/>
  </p:notesMasterIdLst>
  <p:sldIdLst>
    <p:sldId id="256" r:id="rId2"/>
    <p:sldId id="260" r:id="rId3"/>
    <p:sldId id="262" r:id="rId4"/>
    <p:sldId id="271" r:id="rId5"/>
    <p:sldId id="261" r:id="rId6"/>
    <p:sldId id="341" r:id="rId7"/>
    <p:sldId id="263" r:id="rId8"/>
    <p:sldId id="343" r:id="rId9"/>
    <p:sldId id="344" r:id="rId10"/>
    <p:sldId id="345" r:id="rId11"/>
    <p:sldId id="346" r:id="rId12"/>
    <p:sldId id="347" r:id="rId13"/>
    <p:sldId id="348" r:id="rId14"/>
    <p:sldId id="349" r:id="rId15"/>
    <p:sldId id="350" r:id="rId16"/>
    <p:sldId id="351" r:id="rId17"/>
    <p:sldId id="352" r:id="rId18"/>
    <p:sldId id="353" r:id="rId19"/>
    <p:sldId id="354" r:id="rId20"/>
    <p:sldId id="355" r:id="rId21"/>
    <p:sldId id="301" r:id="rId22"/>
    <p:sldId id="358" r:id="rId23"/>
    <p:sldId id="360" r:id="rId24"/>
    <p:sldId id="278" r:id="rId25"/>
    <p:sldId id="312" r:id="rId26"/>
    <p:sldId id="359" r:id="rId27"/>
  </p:sldIdLst>
  <p:sldSz cx="9144000" cy="5143500" type="screen16x9"/>
  <p:notesSz cx="6858000" cy="9144000"/>
  <p:embeddedFontLst>
    <p:embeddedFont>
      <p:font typeface="Barlow" panose="00000500000000000000" pitchFamily="2" charset="0"/>
      <p:regular r:id="rId29"/>
      <p:bold r:id="rId30"/>
      <p:italic r:id="rId31"/>
      <p:boldItalic r:id="rId32"/>
    </p:embeddedFont>
    <p:embeddedFont>
      <p:font typeface="Comic Sans MS" panose="030F0702030302020204" pitchFamily="66" charset="0"/>
      <p:regular r:id="rId33"/>
      <p:bold r:id="rId34"/>
      <p:italic r:id="rId35"/>
      <p:boldItalic r:id="rId36"/>
    </p:embeddedFont>
    <p:embeddedFont>
      <p:font typeface="Franklin Gothic Medium" panose="020B0603020102020204" pitchFamily="34" charset="0"/>
      <p:regular r:id="rId37"/>
      <p:italic r:id="rId38"/>
    </p:embeddedFont>
    <p:embeddedFont>
      <p:font typeface="Ink Free" panose="03080402000500000000" pitchFamily="66" charset="0"/>
      <p:regular r:id="rId39"/>
    </p:embeddedFont>
    <p:embeddedFont>
      <p:font typeface="Kulim Park" panose="020B0604020202020204" charset="0"/>
      <p:regular r:id="rId40"/>
      <p:bold r:id="rId41"/>
      <p:italic r:id="rId42"/>
      <p:boldItalic r:id="rId43"/>
    </p:embeddedFont>
    <p:embeddedFont>
      <p:font typeface="Kulim Park SemiBold" panose="020B0604020202020204" charset="0"/>
      <p:regular r:id="rId44"/>
      <p:bold r:id="rId45"/>
      <p:italic r:id="rId46"/>
      <p:boldItalic r:id="rId47"/>
    </p:embeddedFont>
    <p:embeddedFont>
      <p:font typeface="Manrope" panose="020B0604020202020204" charset="0"/>
      <p:regular r:id="rId48"/>
      <p:bold r:id="rId49"/>
    </p:embeddedFont>
    <p:embeddedFont>
      <p:font typeface="Microsoft JhengHei UI Light" panose="020B0304030504040204" pitchFamily="34" charset="-120"/>
      <p:regular r:id="rId50"/>
    </p:embeddedFont>
    <p:embeddedFont>
      <p:font typeface="Montserrat" panose="00000500000000000000" pitchFamily="2" charset="0"/>
      <p:regular r:id="rId51"/>
      <p:bold r:id="rId52"/>
      <p:italic r:id="rId53"/>
      <p:boldItalic r:id="rId54"/>
    </p:embeddedFont>
    <p:embeddedFont>
      <p:font typeface="MS Reference Sans Serif" panose="020B0604030504040204" pitchFamily="34" charset="0"/>
      <p:regular r:id="rId55"/>
    </p:embeddedFont>
    <p:embeddedFont>
      <p:font typeface="MV Boli" panose="02000500030200090000" pitchFamily="2" charset="0"/>
      <p:regular r:id="rId56"/>
    </p:embeddedFont>
    <p:embeddedFont>
      <p:font typeface="Nunito Light" pitchFamily="2" charset="0"/>
      <p:regular r:id="rId57"/>
      <p:italic r:id="rId58"/>
    </p:embeddedFont>
    <p:embeddedFont>
      <p:font typeface="Rockwell" panose="02060603020205020403" pitchFamily="18" charset="0"/>
      <p:regular r:id="rId59"/>
      <p:bold r:id="rId60"/>
      <p:italic r:id="rId61"/>
      <p:boldItalic r:id="rId62"/>
    </p:embeddedFont>
    <p:embeddedFont>
      <p:font typeface="Segoe Script" panose="030B0504020000000003" pitchFamily="66"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786BA7-D800-4B0E-9CC5-502FAC4AEC5F}">
  <a:tblStyle styleId="{62786BA7-D800-4B0E-9CC5-502FAC4AEC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EDE28A-2B1D-4748-8073-5D3FB6F517D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880" y="-84"/>
      </p:cViewPr>
      <p:guideLst>
        <p:guide orient="horz" pos="1620"/>
        <p:guide pos="288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openxmlformats.org/officeDocument/2006/relationships/font" Target="fonts/font3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font" Target="fonts/font36.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ad61298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ad61298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ead6129809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ead612980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24dc3920d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24dc3920d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4dc3920d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4dc3920d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ad6129809_1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ad6129809_1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ead9bfe9e5_0_6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ead9bfe9e5_0_6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813319">
            <a:off x="-1616877"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649785" flipH="1">
            <a:off x="6475477"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25387"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823147">
            <a:off x="-2265377"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36238"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49785">
            <a:off x="716152"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886273">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244193">
            <a:off x="4086917"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9555807">
            <a:off x="-6119383"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3150" y="1494200"/>
            <a:ext cx="7697700" cy="15981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962550" y="3100575"/>
            <a:ext cx="5218500" cy="548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8"/>
        <p:cNvGrpSpPr/>
        <p:nvPr/>
      </p:nvGrpSpPr>
      <p:grpSpPr>
        <a:xfrm>
          <a:off x="0" y="0"/>
          <a:ext cx="0" cy="0"/>
          <a:chOff x="0" y="0"/>
          <a:chExt cx="0" cy="0"/>
        </a:xfrm>
      </p:grpSpPr>
      <p:sp>
        <p:nvSpPr>
          <p:cNvPr id="509" name="Google Shape;509;p48"/>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8"/>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5"/>
        <p:cNvGrpSpPr/>
        <p:nvPr/>
      </p:nvGrpSpPr>
      <p:grpSpPr>
        <a:xfrm>
          <a:off x="0" y="0"/>
          <a:ext cx="0" cy="0"/>
          <a:chOff x="0" y="0"/>
          <a:chExt cx="0" cy="0"/>
        </a:xfrm>
      </p:grpSpPr>
      <p:sp>
        <p:nvSpPr>
          <p:cNvPr id="516" name="Google Shape;516;p49"/>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rot="-10285603">
            <a:off x="633647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rot="-2238616">
            <a:off x="-4635728" y="470344"/>
            <a:ext cx="7826078" cy="287785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521"/>
        <p:cNvGrpSpPr/>
        <p:nvPr/>
      </p:nvGrpSpPr>
      <p:grpSpPr>
        <a:xfrm>
          <a:off x="0" y="0"/>
          <a:ext cx="0" cy="0"/>
          <a:chOff x="0" y="0"/>
          <a:chExt cx="0" cy="0"/>
        </a:xfrm>
      </p:grpSpPr>
      <p:sp>
        <p:nvSpPr>
          <p:cNvPr id="522" name="Google Shape;522;p50"/>
          <p:cNvSpPr/>
          <p:nvPr/>
        </p:nvSpPr>
        <p:spPr>
          <a:xfrm rot="813319">
            <a:off x="-1121291"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rot="-649785" flipH="1">
            <a:off x="6971064"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p:nvPr/>
        </p:nvSpPr>
        <p:spPr>
          <a:xfrm>
            <a:off x="1620973"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p:nvPr/>
        </p:nvSpPr>
        <p:spPr>
          <a:xfrm rot="8823147">
            <a:off x="-2081090"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0"/>
          <p:cNvSpPr/>
          <p:nvPr/>
        </p:nvSpPr>
        <p:spPr>
          <a:xfrm rot="-8100000">
            <a:off x="7300672" y="494176"/>
            <a:ext cx="4935837" cy="3769884"/>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0"/>
          <p:cNvSpPr/>
          <p:nvPr/>
        </p:nvSpPr>
        <p:spPr>
          <a:xfrm rot="649785">
            <a:off x="1211739"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886273">
              <a:alpha val="13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rot="2128845">
            <a:off x="3591964" y="-1767729"/>
            <a:ext cx="7826192" cy="287789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rot="-9555807">
            <a:off x="-5772621"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530"/>
        <p:cNvGrpSpPr/>
        <p:nvPr/>
      </p:nvGrpSpPr>
      <p:grpSpPr>
        <a:xfrm>
          <a:off x="0" y="0"/>
          <a:ext cx="0" cy="0"/>
          <a:chOff x="0" y="0"/>
          <a:chExt cx="0" cy="0"/>
        </a:xfrm>
      </p:grpSpPr>
      <p:sp>
        <p:nvSpPr>
          <p:cNvPr id="531" name="Google Shape;531;p51"/>
          <p:cNvSpPr/>
          <p:nvPr/>
        </p:nvSpPr>
        <p:spPr>
          <a:xfrm rot="-7405535" flipH="1">
            <a:off x="-3234670" y="-395249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1"/>
          <p:cNvSpPr/>
          <p:nvPr/>
        </p:nvSpPr>
        <p:spPr>
          <a:xfrm rot="10800000">
            <a:off x="-4386762" y="886054"/>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p:nvPr/>
        </p:nvSpPr>
        <p:spPr>
          <a:xfrm rot="-6847906">
            <a:off x="-4259206" y="2193197"/>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1"/>
          <p:cNvSpPr/>
          <p:nvPr/>
        </p:nvSpPr>
        <p:spPr>
          <a:xfrm rot="10150240" flipH="1">
            <a:off x="-3503869" y="4261834"/>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1"/>
          <p:cNvSpPr/>
          <p:nvPr/>
        </p:nvSpPr>
        <p:spPr>
          <a:xfrm rot="-9986681">
            <a:off x="4621400" y="2424119"/>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p:nvPr/>
        </p:nvSpPr>
        <p:spPr>
          <a:xfrm rot="514397">
            <a:off x="5775901" y="-3485758"/>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rot="3373645">
            <a:off x="6277252" y="102828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3"/>
        <p:cNvGrpSpPr/>
        <p:nvPr/>
      </p:nvGrpSpPr>
      <p:grpSpPr>
        <a:xfrm>
          <a:off x="0" y="0"/>
          <a:ext cx="0" cy="0"/>
          <a:chOff x="0" y="0"/>
          <a:chExt cx="0" cy="0"/>
        </a:xfrm>
      </p:grpSpPr>
      <p:sp>
        <p:nvSpPr>
          <p:cNvPr id="84" name="Google Shape;84;p10"/>
          <p:cNvSpPr>
            <a:spLocks noGrp="1"/>
          </p:cNvSpPr>
          <p:nvPr>
            <p:ph type="pic" idx="2"/>
          </p:nvPr>
        </p:nvSpPr>
        <p:spPr>
          <a:xfrm>
            <a:off x="0" y="0"/>
            <a:ext cx="9144000" cy="5143500"/>
          </a:xfrm>
          <a:prstGeom prst="rect">
            <a:avLst/>
          </a:prstGeom>
          <a:noFill/>
          <a:ln>
            <a:noFill/>
          </a:ln>
        </p:spPr>
      </p:sp>
      <p:sp>
        <p:nvSpPr>
          <p:cNvPr id="85" name="Google Shape;85;p10"/>
          <p:cNvSpPr txBox="1">
            <a:spLocks noGrp="1"/>
          </p:cNvSpPr>
          <p:nvPr>
            <p:ph type="title"/>
          </p:nvPr>
        </p:nvSpPr>
        <p:spPr>
          <a:xfrm>
            <a:off x="723300" y="1315950"/>
            <a:ext cx="2771700" cy="251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3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675435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2"/>
        <p:cNvGrpSpPr/>
        <p:nvPr/>
      </p:nvGrpSpPr>
      <p:grpSpPr>
        <a:xfrm>
          <a:off x="0" y="0"/>
          <a:ext cx="0" cy="0"/>
          <a:chOff x="0" y="0"/>
          <a:chExt cx="0" cy="0"/>
        </a:xfrm>
      </p:grpSpPr>
      <p:sp>
        <p:nvSpPr>
          <p:cNvPr id="213" name="Google Shape;213;p24"/>
          <p:cNvSpPr/>
          <p:nvPr/>
        </p:nvSpPr>
        <p:spPr>
          <a:xfrm rot="4102360" flipH="1">
            <a:off x="-2758583" y="412968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rot="813319">
            <a:off x="-431355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txBox="1">
            <a:spLocks noGrp="1"/>
          </p:cNvSpPr>
          <p:nvPr>
            <p:ph type="subTitle" idx="1"/>
          </p:nvPr>
        </p:nvSpPr>
        <p:spPr>
          <a:xfrm>
            <a:off x="723300" y="3021075"/>
            <a:ext cx="3394200" cy="113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6" name="Google Shape;216;p24"/>
          <p:cNvSpPr txBox="1">
            <a:spLocks noGrp="1"/>
          </p:cNvSpPr>
          <p:nvPr>
            <p:ph type="title"/>
          </p:nvPr>
        </p:nvSpPr>
        <p:spPr>
          <a:xfrm flipH="1">
            <a:off x="719825" y="986925"/>
            <a:ext cx="2888400" cy="19173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023285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rot="813319">
            <a:off x="-704002" y="2342077"/>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553048">
            <a:off x="-3421688" y="1600648"/>
            <a:ext cx="5990367" cy="5613156"/>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460553" flipH="1">
            <a:off x="6702382" y="-661835"/>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657786">
            <a:off x="7243056" y="893138"/>
            <a:ext cx="4558957" cy="1365879"/>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624623">
            <a:off x="5761668" y="608449"/>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37700"/>
            <a:ext cx="77028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095450"/>
            <a:ext cx="7702800" cy="3610800"/>
          </a:xfrm>
          <a:prstGeom prst="rect">
            <a:avLst/>
          </a:prstGeom>
          <a:noFill/>
          <a:ln>
            <a:noFill/>
          </a:ln>
        </p:spPr>
        <p:txBody>
          <a:bodyPr spcFirstLastPara="1" wrap="square" lIns="91425" tIns="91425" rIns="91425" bIns="91425" anchor="b" anchorCtr="0">
            <a:noAutofit/>
          </a:bodyPr>
          <a:lstStyle>
            <a:lvl1pPr marL="457200" lvl="0" indent="-330200" rtl="0">
              <a:lnSpc>
                <a:spcPct val="100000"/>
              </a:lnSpc>
              <a:spcBef>
                <a:spcPts val="0"/>
              </a:spcBef>
              <a:spcAft>
                <a:spcPts val="0"/>
              </a:spcAft>
              <a:buSzPts val="1600"/>
              <a:buChar char="●"/>
              <a:defRPr sz="1250">
                <a:latin typeface="Manrope"/>
                <a:ea typeface="Manrope"/>
                <a:cs typeface="Manrope"/>
                <a:sym typeface="Manrope"/>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4528356"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9405665" flipH="1">
            <a:off x="6846081" y="1281156"/>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478505" flipH="1">
            <a:off x="3709533" y="-10000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5"/>
          <p:cNvSpPr txBox="1">
            <a:spLocks noGrp="1"/>
          </p:cNvSpPr>
          <p:nvPr>
            <p:ph type="title" idx="2"/>
          </p:nvPr>
        </p:nvSpPr>
        <p:spPr>
          <a:xfrm>
            <a:off x="4789925"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5"/>
          <p:cNvSpPr txBox="1">
            <a:spLocks noGrp="1"/>
          </p:cNvSpPr>
          <p:nvPr>
            <p:ph type="subTitle" idx="1"/>
          </p:nvPr>
        </p:nvSpPr>
        <p:spPr>
          <a:xfrm>
            <a:off x="4789950"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4" name="Google Shape;44;p5"/>
          <p:cNvSpPr txBox="1">
            <a:spLocks noGrp="1"/>
          </p:cNvSpPr>
          <p:nvPr>
            <p:ph type="title" idx="3"/>
          </p:nvPr>
        </p:nvSpPr>
        <p:spPr>
          <a:xfrm>
            <a:off x="2028750" y="3371526"/>
            <a:ext cx="23253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5"/>
          <p:cNvSpPr txBox="1">
            <a:spLocks noGrp="1"/>
          </p:cNvSpPr>
          <p:nvPr>
            <p:ph type="subTitle" idx="4"/>
          </p:nvPr>
        </p:nvSpPr>
        <p:spPr>
          <a:xfrm>
            <a:off x="2028775" y="3879601"/>
            <a:ext cx="23253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46" name="Google Shape;46;p5"/>
          <p:cNvSpPr/>
          <p:nvPr/>
        </p:nvSpPr>
        <p:spPr>
          <a:xfrm rot="9524149" flipH="1">
            <a:off x="-6659422" y="-2925302"/>
            <a:ext cx="9471569" cy="60490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9555841">
            <a:off x="-6785773"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rot="3394465" flipH="1">
            <a:off x="5041484" y="22860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10285603">
            <a:off x="7150321" y="-22663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955394" flipH="1">
            <a:off x="1460861" y="-2197712"/>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txBox="1">
            <a:spLocks noGrp="1"/>
          </p:cNvSpPr>
          <p:nvPr>
            <p:ph type="body" idx="1"/>
          </p:nvPr>
        </p:nvSpPr>
        <p:spPr>
          <a:xfrm>
            <a:off x="4572000" y="1369325"/>
            <a:ext cx="3850500" cy="3332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62" name="Google Shape;62;p7"/>
          <p:cNvSpPr txBox="1">
            <a:spLocks noGrp="1"/>
          </p:cNvSpPr>
          <p:nvPr>
            <p:ph type="title"/>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225"/>
        <p:cNvGrpSpPr/>
        <p:nvPr/>
      </p:nvGrpSpPr>
      <p:grpSpPr>
        <a:xfrm>
          <a:off x="0" y="0"/>
          <a:ext cx="0" cy="0"/>
          <a:chOff x="0" y="0"/>
          <a:chExt cx="0" cy="0"/>
        </a:xfrm>
      </p:grpSpPr>
      <p:sp>
        <p:nvSpPr>
          <p:cNvPr id="226" name="Google Shape;226;p26"/>
          <p:cNvSpPr/>
          <p:nvPr/>
        </p:nvSpPr>
        <p:spPr>
          <a:xfrm rot="-3394465">
            <a:off x="-4398774" y="421144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flipH="1">
            <a:off x="-5015841"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rot="-3952094" flipH="1">
            <a:off x="-4776410" y="665034"/>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rot="649760">
            <a:off x="-4213998" y="53511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rot="-813319" flipH="1">
            <a:off x="4527346" y="-341479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rot="10285603" flipH="1">
            <a:off x="4806347" y="33637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rot="5626330" flipH="1">
            <a:off x="3918525" y="675664"/>
            <a:ext cx="7826010" cy="287782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txBox="1">
            <a:spLocks noGrp="1"/>
          </p:cNvSpPr>
          <p:nvPr>
            <p:ph type="body" idx="1"/>
          </p:nvPr>
        </p:nvSpPr>
        <p:spPr>
          <a:xfrm>
            <a:off x="1514900" y="1868725"/>
            <a:ext cx="3850500" cy="23526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234" name="Google Shape;234;p26"/>
          <p:cNvSpPr txBox="1">
            <a:spLocks noGrp="1"/>
          </p:cNvSpPr>
          <p:nvPr>
            <p:ph type="title"/>
          </p:nvPr>
        </p:nvSpPr>
        <p:spPr>
          <a:xfrm>
            <a:off x="1514900" y="922175"/>
            <a:ext cx="4812300" cy="900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5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66"/>
        <p:cNvGrpSpPr/>
        <p:nvPr/>
      </p:nvGrpSpPr>
      <p:grpSpPr>
        <a:xfrm>
          <a:off x="0" y="0"/>
          <a:ext cx="0" cy="0"/>
          <a:chOff x="0" y="0"/>
          <a:chExt cx="0" cy="0"/>
        </a:xfrm>
      </p:grpSpPr>
      <p:sp>
        <p:nvSpPr>
          <p:cNvPr id="267" name="Google Shape;267;p31"/>
          <p:cNvSpPr/>
          <p:nvPr/>
        </p:nvSpPr>
        <p:spPr>
          <a:xfrm rot="-859945" flipH="1">
            <a:off x="5665328" y="3096461"/>
            <a:ext cx="4772748" cy="424134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4528356"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rot="-9405665" flipH="1">
            <a:off x="6846081" y="1281156"/>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rot="1478505" flipH="1">
            <a:off x="1794833" y="-211178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rot="9524149" flipH="1">
            <a:off x="-6659422" y="-2925302"/>
            <a:ext cx="9471569" cy="60490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rot="-9555841">
            <a:off x="-6785773"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txBox="1">
            <a:spLocks noGrp="1"/>
          </p:cNvSpPr>
          <p:nvPr>
            <p:ph type="title"/>
          </p:nvPr>
        </p:nvSpPr>
        <p:spPr>
          <a:xfrm>
            <a:off x="1699900" y="2520537"/>
            <a:ext cx="27369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4" name="Google Shape;274;p31"/>
          <p:cNvSpPr txBox="1">
            <a:spLocks noGrp="1"/>
          </p:cNvSpPr>
          <p:nvPr>
            <p:ph type="subTitle" idx="1"/>
          </p:nvPr>
        </p:nvSpPr>
        <p:spPr>
          <a:xfrm>
            <a:off x="1699975" y="3065348"/>
            <a:ext cx="2736900" cy="10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5" name="Google Shape;275;p31"/>
          <p:cNvSpPr txBox="1">
            <a:spLocks noGrp="1"/>
          </p:cNvSpPr>
          <p:nvPr>
            <p:ph type="title" idx="2"/>
          </p:nvPr>
        </p:nvSpPr>
        <p:spPr>
          <a:xfrm>
            <a:off x="4707338" y="2520537"/>
            <a:ext cx="27366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 name="Google Shape;276;p31"/>
          <p:cNvSpPr txBox="1">
            <a:spLocks noGrp="1"/>
          </p:cNvSpPr>
          <p:nvPr>
            <p:ph type="subTitle" idx="3"/>
          </p:nvPr>
        </p:nvSpPr>
        <p:spPr>
          <a:xfrm>
            <a:off x="4707501" y="3065348"/>
            <a:ext cx="2736600" cy="103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7" name="Google Shape;277;p31"/>
          <p:cNvSpPr txBox="1">
            <a:spLocks noGrp="1"/>
          </p:cNvSpPr>
          <p:nvPr>
            <p:ph type="title" idx="4"/>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19">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32"/>
          <p:cNvSpPr txBox="1">
            <a:spLocks noGrp="1"/>
          </p:cNvSpPr>
          <p:nvPr>
            <p:ph type="title" idx="2"/>
          </p:nvPr>
        </p:nvSpPr>
        <p:spPr>
          <a:xfrm>
            <a:off x="4572012" y="3186751"/>
            <a:ext cx="23253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1" name="Google Shape;281;p32"/>
          <p:cNvSpPr txBox="1">
            <a:spLocks noGrp="1"/>
          </p:cNvSpPr>
          <p:nvPr>
            <p:ph type="subTitle" idx="1"/>
          </p:nvPr>
        </p:nvSpPr>
        <p:spPr>
          <a:xfrm>
            <a:off x="4572037" y="3694826"/>
            <a:ext cx="23253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2" name="Google Shape;282;p32"/>
          <p:cNvSpPr txBox="1">
            <a:spLocks noGrp="1"/>
          </p:cNvSpPr>
          <p:nvPr>
            <p:ph type="title" idx="3"/>
          </p:nvPr>
        </p:nvSpPr>
        <p:spPr>
          <a:xfrm>
            <a:off x="4572000" y="1747851"/>
            <a:ext cx="23253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3" name="Google Shape;283;p32"/>
          <p:cNvSpPr txBox="1">
            <a:spLocks noGrp="1"/>
          </p:cNvSpPr>
          <p:nvPr>
            <p:ph type="subTitle" idx="4"/>
          </p:nvPr>
        </p:nvSpPr>
        <p:spPr>
          <a:xfrm>
            <a:off x="4572025" y="2255926"/>
            <a:ext cx="23253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4" name="Google Shape;284;p32"/>
          <p:cNvSpPr/>
          <p:nvPr/>
        </p:nvSpPr>
        <p:spPr>
          <a:xfrm rot="-813319" flipH="1">
            <a:off x="7030742"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77"/>
        <p:cNvGrpSpPr/>
        <p:nvPr/>
      </p:nvGrpSpPr>
      <p:grpSpPr>
        <a:xfrm>
          <a:off x="0" y="0"/>
          <a:ext cx="0" cy="0"/>
          <a:chOff x="0" y="0"/>
          <a:chExt cx="0" cy="0"/>
        </a:xfrm>
      </p:grpSpPr>
      <p:sp>
        <p:nvSpPr>
          <p:cNvPr id="378" name="Google Shape;378;p40"/>
          <p:cNvSpPr/>
          <p:nvPr/>
        </p:nvSpPr>
        <p:spPr>
          <a:xfrm rot="-10285629">
            <a:off x="6057524" y="-21243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flipH="1">
            <a:off x="79420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rot="2839443">
            <a:off x="-308418" y="244203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rot="9405665">
            <a:off x="-5036390" y="19320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rot="-1478505">
            <a:off x="-435239" y="-2304911"/>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rot="9555841" flipH="1">
            <a:off x="80422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txBox="1">
            <a:spLocks noGrp="1"/>
          </p:cNvSpPr>
          <p:nvPr>
            <p:ph type="title"/>
          </p:nvPr>
        </p:nvSpPr>
        <p:spPr>
          <a:xfrm>
            <a:off x="1465625" y="162742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5" name="Google Shape;385;p40"/>
          <p:cNvSpPr txBox="1">
            <a:spLocks noGrp="1"/>
          </p:cNvSpPr>
          <p:nvPr>
            <p:ph type="subTitle" idx="1"/>
          </p:nvPr>
        </p:nvSpPr>
        <p:spPr>
          <a:xfrm>
            <a:off x="1465675" y="208760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6" name="Google Shape;386;p40"/>
          <p:cNvSpPr txBox="1">
            <a:spLocks noGrp="1"/>
          </p:cNvSpPr>
          <p:nvPr>
            <p:ph type="title" idx="2"/>
          </p:nvPr>
        </p:nvSpPr>
        <p:spPr>
          <a:xfrm>
            <a:off x="1465625" y="2665450"/>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7" name="Google Shape;387;p40"/>
          <p:cNvSpPr txBox="1">
            <a:spLocks noGrp="1"/>
          </p:cNvSpPr>
          <p:nvPr>
            <p:ph type="subTitle" idx="3"/>
          </p:nvPr>
        </p:nvSpPr>
        <p:spPr>
          <a:xfrm>
            <a:off x="1465675" y="3124625"/>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8" name="Google Shape;388;p40"/>
          <p:cNvSpPr txBox="1">
            <a:spLocks noGrp="1"/>
          </p:cNvSpPr>
          <p:nvPr>
            <p:ph type="title" idx="4"/>
          </p:nvPr>
        </p:nvSpPr>
        <p:spPr>
          <a:xfrm>
            <a:off x="1465625" y="370347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89" name="Google Shape;389;p40"/>
          <p:cNvSpPr txBox="1">
            <a:spLocks noGrp="1"/>
          </p:cNvSpPr>
          <p:nvPr>
            <p:ph type="subTitle" idx="5"/>
          </p:nvPr>
        </p:nvSpPr>
        <p:spPr>
          <a:xfrm>
            <a:off x="1465675" y="416265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0" name="Google Shape;390;p40"/>
          <p:cNvSpPr txBox="1">
            <a:spLocks noGrp="1"/>
          </p:cNvSpPr>
          <p:nvPr>
            <p:ph type="title" idx="6"/>
          </p:nvPr>
        </p:nvSpPr>
        <p:spPr>
          <a:xfrm>
            <a:off x="5348850" y="162742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1" name="Google Shape;391;p40"/>
          <p:cNvSpPr txBox="1">
            <a:spLocks noGrp="1"/>
          </p:cNvSpPr>
          <p:nvPr>
            <p:ph type="subTitle" idx="7"/>
          </p:nvPr>
        </p:nvSpPr>
        <p:spPr>
          <a:xfrm>
            <a:off x="5348900" y="208760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2" name="Google Shape;392;p40"/>
          <p:cNvSpPr txBox="1">
            <a:spLocks noGrp="1"/>
          </p:cNvSpPr>
          <p:nvPr>
            <p:ph type="title" idx="8"/>
          </p:nvPr>
        </p:nvSpPr>
        <p:spPr>
          <a:xfrm>
            <a:off x="5348850" y="2665450"/>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3" name="Google Shape;393;p40"/>
          <p:cNvSpPr txBox="1">
            <a:spLocks noGrp="1"/>
          </p:cNvSpPr>
          <p:nvPr>
            <p:ph type="subTitle" idx="9"/>
          </p:nvPr>
        </p:nvSpPr>
        <p:spPr>
          <a:xfrm>
            <a:off x="5348900" y="3124625"/>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4" name="Google Shape;394;p40"/>
          <p:cNvSpPr txBox="1">
            <a:spLocks noGrp="1"/>
          </p:cNvSpPr>
          <p:nvPr>
            <p:ph type="title" idx="13"/>
          </p:nvPr>
        </p:nvSpPr>
        <p:spPr>
          <a:xfrm>
            <a:off x="5348850" y="3703475"/>
            <a:ext cx="2746500" cy="4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95" name="Google Shape;395;p40"/>
          <p:cNvSpPr txBox="1">
            <a:spLocks noGrp="1"/>
          </p:cNvSpPr>
          <p:nvPr>
            <p:ph type="subTitle" idx="14"/>
          </p:nvPr>
        </p:nvSpPr>
        <p:spPr>
          <a:xfrm>
            <a:off x="5348900" y="4162650"/>
            <a:ext cx="2746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6" name="Google Shape;396;p40"/>
          <p:cNvSpPr txBox="1">
            <a:spLocks noGrp="1"/>
          </p:cNvSpPr>
          <p:nvPr>
            <p:ph type="title" idx="15"/>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075" y="438900"/>
            <a:ext cx="7698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721075" y="1351868"/>
            <a:ext cx="77019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marL="914400" lvl="1"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marL="1371600" lvl="2"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marL="1828800" lvl="3"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marL="2286000" lvl="4"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marL="2743200" lvl="5"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marL="3200400" lvl="6"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marL="3657600" lvl="7"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marL="4114800" lvl="8"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8" r:id="rId5"/>
    <p:sldLayoutId id="2147483672" r:id="rId6"/>
    <p:sldLayoutId id="2147483677" r:id="rId7"/>
    <p:sldLayoutId id="2147483678" r:id="rId8"/>
    <p:sldLayoutId id="2147483686" r:id="rId9"/>
    <p:sldLayoutId id="2147483694" r:id="rId10"/>
    <p:sldLayoutId id="2147483695" r:id="rId11"/>
    <p:sldLayoutId id="2147483696" r:id="rId12"/>
    <p:sldLayoutId id="2147483697" r:id="rId13"/>
    <p:sldLayoutId id="2147483702" r:id="rId14"/>
    <p:sldLayoutId id="214748370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7"/>
          <p:cNvSpPr txBox="1">
            <a:spLocks noGrp="1"/>
          </p:cNvSpPr>
          <p:nvPr>
            <p:ph type="ctrTitle"/>
          </p:nvPr>
        </p:nvSpPr>
        <p:spPr>
          <a:xfrm>
            <a:off x="723150" y="1494200"/>
            <a:ext cx="7697700" cy="15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4400" b="1" i="0" dirty="0">
                <a:solidFill>
                  <a:srgbClr val="202124"/>
                </a:solidFill>
                <a:effectLst/>
                <a:latin typeface="MV Boli" panose="02000500030200090000" pitchFamily="2" charset="0"/>
                <a:cs typeface="MV Boli" panose="02000500030200090000" pitchFamily="2" charset="0"/>
              </a:rPr>
              <a:t>Customer Personality Analysis</a:t>
            </a:r>
            <a:endParaRPr sz="3600" dirty="0">
              <a:solidFill>
                <a:schemeClr val="dk2"/>
              </a:solidFill>
              <a:latin typeface="Kulim Park"/>
              <a:ea typeface="Kulim Park"/>
              <a:cs typeface="Kulim Park"/>
              <a:sym typeface="Kulim Park"/>
            </a:endParaRPr>
          </a:p>
        </p:txBody>
      </p:sp>
      <p:sp>
        <p:nvSpPr>
          <p:cNvPr id="553" name="Google Shape;553;p57"/>
          <p:cNvSpPr txBox="1">
            <a:spLocks noGrp="1"/>
          </p:cNvSpPr>
          <p:nvPr>
            <p:ph type="subTitle" idx="1"/>
          </p:nvPr>
        </p:nvSpPr>
        <p:spPr>
          <a:xfrm>
            <a:off x="1962550" y="3100575"/>
            <a:ext cx="52185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b="0" i="0" dirty="0">
                <a:solidFill>
                  <a:srgbClr val="00B050"/>
                </a:solidFill>
                <a:effectLst/>
                <a:latin typeface="Franklin Gothic Medium" panose="020B0603020102020204" pitchFamily="34" charset="0"/>
              </a:rPr>
              <a:t>Analysis of company's ideal customers</a:t>
            </a:r>
            <a:endParaRPr lang="en-US" dirty="0">
              <a:solidFill>
                <a:srgbClr val="00B050"/>
              </a:solidFill>
              <a:latin typeface="Franklin Gothic Medium" panose="020B0603020102020204" pitchFamily="34" charset="0"/>
            </a:endParaRPr>
          </a:p>
        </p:txBody>
      </p:sp>
      <p:sp>
        <p:nvSpPr>
          <p:cNvPr id="2" name="Rectangle 1">
            <a:extLst>
              <a:ext uri="{FF2B5EF4-FFF2-40B4-BE49-F238E27FC236}">
                <a16:creationId xmlns:a16="http://schemas.microsoft.com/office/drawing/2014/main" id="{0CA265FC-05C6-9A34-25AC-0611E97CD08E}"/>
              </a:ext>
            </a:extLst>
          </p:cNvPr>
          <p:cNvSpPr/>
          <p:nvPr/>
        </p:nvSpPr>
        <p:spPr>
          <a:xfrm>
            <a:off x="6247170" y="4095916"/>
            <a:ext cx="2173680" cy="40386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latin typeface="MV Boli" panose="02000500030200090000" pitchFamily="2" charset="0"/>
                <a:cs typeface="MV Boli" panose="02000500030200090000" pitchFamily="2" charset="0"/>
              </a:rPr>
              <a:t>Uswatun</a:t>
            </a:r>
            <a:r>
              <a:rPr lang="en-US" dirty="0">
                <a:latin typeface="MV Boli" panose="02000500030200090000" pitchFamily="2" charset="0"/>
                <a:cs typeface="MV Boli" panose="02000500030200090000" pitchFamily="2" charset="0"/>
              </a:rPr>
              <a:t> </a:t>
            </a:r>
            <a:r>
              <a:rPr lang="en-US" dirty="0" err="1">
                <a:latin typeface="MV Boli" panose="02000500030200090000" pitchFamily="2" charset="0"/>
                <a:cs typeface="MV Boli" panose="02000500030200090000" pitchFamily="2" charset="0"/>
              </a:rPr>
              <a:t>Hasanah</a:t>
            </a:r>
            <a:endParaRPr lang="en-ID" dirty="0">
              <a:latin typeface="MV Boli" panose="02000500030200090000" pitchFamily="2" charset="0"/>
              <a:cs typeface="MV Boli" panose="02000500030200090000" pitchFamily="2" charset="0"/>
            </a:endParaRPr>
          </a:p>
        </p:txBody>
      </p:sp>
      <p:sp>
        <p:nvSpPr>
          <p:cNvPr id="3" name="Google Shape;1858;p119">
            <a:extLst>
              <a:ext uri="{FF2B5EF4-FFF2-40B4-BE49-F238E27FC236}">
                <a16:creationId xmlns:a16="http://schemas.microsoft.com/office/drawing/2014/main" id="{A669CE00-1F97-2DE5-90E7-B636C84F2FBC}"/>
              </a:ext>
            </a:extLst>
          </p:cNvPr>
          <p:cNvSpPr/>
          <p:nvPr/>
        </p:nvSpPr>
        <p:spPr>
          <a:xfrm rot="12114153">
            <a:off x="785729" y="1481569"/>
            <a:ext cx="1530411" cy="1623363"/>
          </a:xfrm>
          <a:custGeom>
            <a:avLst/>
            <a:gdLst/>
            <a:ahLst/>
            <a:cxnLst/>
            <a:rect l="l" t="t" r="r" b="b"/>
            <a:pathLst>
              <a:path w="18358" h="19473" extrusionOk="0">
                <a:moveTo>
                  <a:pt x="8261" y="191"/>
                </a:moveTo>
                <a:cubicBezTo>
                  <a:pt x="8488" y="191"/>
                  <a:pt x="8711" y="204"/>
                  <a:pt x="8915" y="244"/>
                </a:cubicBezTo>
                <a:cubicBezTo>
                  <a:pt x="8996" y="264"/>
                  <a:pt x="9185" y="228"/>
                  <a:pt x="9094" y="394"/>
                </a:cubicBezTo>
                <a:cubicBezTo>
                  <a:pt x="9068" y="446"/>
                  <a:pt x="8671" y="446"/>
                  <a:pt x="8616" y="452"/>
                </a:cubicBezTo>
                <a:cubicBezTo>
                  <a:pt x="8329" y="492"/>
                  <a:pt x="8043" y="527"/>
                  <a:pt x="7757" y="566"/>
                </a:cubicBezTo>
                <a:cubicBezTo>
                  <a:pt x="7184" y="638"/>
                  <a:pt x="6611" y="713"/>
                  <a:pt x="6039" y="781"/>
                </a:cubicBezTo>
                <a:cubicBezTo>
                  <a:pt x="5460" y="849"/>
                  <a:pt x="4877" y="927"/>
                  <a:pt x="4295" y="941"/>
                </a:cubicBezTo>
                <a:cubicBezTo>
                  <a:pt x="4037" y="946"/>
                  <a:pt x="3708" y="979"/>
                  <a:pt x="3396" y="979"/>
                </a:cubicBezTo>
                <a:cubicBezTo>
                  <a:pt x="3208" y="979"/>
                  <a:pt x="3025" y="967"/>
                  <a:pt x="2867" y="930"/>
                </a:cubicBezTo>
                <a:lnTo>
                  <a:pt x="2867" y="930"/>
                </a:lnTo>
                <a:cubicBezTo>
                  <a:pt x="3737" y="486"/>
                  <a:pt x="4796" y="374"/>
                  <a:pt x="5759" y="293"/>
                </a:cubicBezTo>
                <a:cubicBezTo>
                  <a:pt x="6263" y="251"/>
                  <a:pt x="6764" y="231"/>
                  <a:pt x="7269" y="225"/>
                </a:cubicBezTo>
                <a:cubicBezTo>
                  <a:pt x="7578" y="219"/>
                  <a:pt x="7924" y="191"/>
                  <a:pt x="8261" y="191"/>
                </a:cubicBezTo>
                <a:close/>
                <a:moveTo>
                  <a:pt x="6138" y="2642"/>
                </a:moveTo>
                <a:cubicBezTo>
                  <a:pt x="8181" y="2642"/>
                  <a:pt x="10207" y="3074"/>
                  <a:pt x="12194" y="3192"/>
                </a:cubicBezTo>
                <a:cubicBezTo>
                  <a:pt x="11813" y="3278"/>
                  <a:pt x="11423" y="3309"/>
                  <a:pt x="11030" y="3309"/>
                </a:cubicBezTo>
                <a:cubicBezTo>
                  <a:pt x="10246" y="3309"/>
                  <a:pt x="9449" y="3184"/>
                  <a:pt x="8677" y="3117"/>
                </a:cubicBezTo>
                <a:cubicBezTo>
                  <a:pt x="7435" y="3010"/>
                  <a:pt x="6198" y="2919"/>
                  <a:pt x="4972" y="2694"/>
                </a:cubicBezTo>
                <a:cubicBezTo>
                  <a:pt x="5361" y="2658"/>
                  <a:pt x="5750" y="2642"/>
                  <a:pt x="6138" y="2642"/>
                </a:cubicBezTo>
                <a:close/>
                <a:moveTo>
                  <a:pt x="7997" y="4278"/>
                </a:moveTo>
                <a:cubicBezTo>
                  <a:pt x="8724" y="4278"/>
                  <a:pt x="9471" y="4460"/>
                  <a:pt x="10128" y="4708"/>
                </a:cubicBezTo>
                <a:cubicBezTo>
                  <a:pt x="10587" y="4880"/>
                  <a:pt x="11030" y="5098"/>
                  <a:pt x="11449" y="5349"/>
                </a:cubicBezTo>
                <a:cubicBezTo>
                  <a:pt x="11710" y="5505"/>
                  <a:pt x="11957" y="5678"/>
                  <a:pt x="12204" y="5860"/>
                </a:cubicBezTo>
                <a:cubicBezTo>
                  <a:pt x="12326" y="5947"/>
                  <a:pt x="12535" y="6155"/>
                  <a:pt x="12669" y="6171"/>
                </a:cubicBezTo>
                <a:lnTo>
                  <a:pt x="12669" y="6171"/>
                </a:lnTo>
                <a:cubicBezTo>
                  <a:pt x="12266" y="6143"/>
                  <a:pt x="11769" y="5900"/>
                  <a:pt x="11371" y="5775"/>
                </a:cubicBezTo>
                <a:cubicBezTo>
                  <a:pt x="10844" y="5606"/>
                  <a:pt x="10317" y="5440"/>
                  <a:pt x="9793" y="5271"/>
                </a:cubicBezTo>
                <a:cubicBezTo>
                  <a:pt x="9296" y="5115"/>
                  <a:pt x="8801" y="4955"/>
                  <a:pt x="8306" y="4799"/>
                </a:cubicBezTo>
                <a:cubicBezTo>
                  <a:pt x="8072" y="4721"/>
                  <a:pt x="7825" y="4659"/>
                  <a:pt x="7597" y="4565"/>
                </a:cubicBezTo>
                <a:cubicBezTo>
                  <a:pt x="7462" y="4509"/>
                  <a:pt x="7336" y="4408"/>
                  <a:pt x="7197" y="4360"/>
                </a:cubicBezTo>
                <a:lnTo>
                  <a:pt x="7197" y="4360"/>
                </a:lnTo>
                <a:cubicBezTo>
                  <a:pt x="7457" y="4303"/>
                  <a:pt x="7725" y="4278"/>
                  <a:pt x="7997" y="4278"/>
                </a:cubicBezTo>
                <a:close/>
                <a:moveTo>
                  <a:pt x="1438" y="1796"/>
                </a:moveTo>
                <a:lnTo>
                  <a:pt x="1438" y="1796"/>
                </a:lnTo>
                <a:cubicBezTo>
                  <a:pt x="3208" y="3455"/>
                  <a:pt x="3999" y="5411"/>
                  <a:pt x="4223" y="7636"/>
                </a:cubicBezTo>
                <a:cubicBezTo>
                  <a:pt x="3101" y="5831"/>
                  <a:pt x="2206" y="3924"/>
                  <a:pt x="1438" y="1796"/>
                </a:cubicBezTo>
                <a:close/>
                <a:moveTo>
                  <a:pt x="4657" y="4488"/>
                </a:moveTo>
                <a:cubicBezTo>
                  <a:pt x="4804" y="4684"/>
                  <a:pt x="5011" y="4904"/>
                  <a:pt x="5099" y="5030"/>
                </a:cubicBezTo>
                <a:cubicBezTo>
                  <a:pt x="5375" y="5427"/>
                  <a:pt x="5652" y="5824"/>
                  <a:pt x="5918" y="6224"/>
                </a:cubicBezTo>
                <a:cubicBezTo>
                  <a:pt x="6393" y="6930"/>
                  <a:pt x="6894" y="7656"/>
                  <a:pt x="7021" y="8518"/>
                </a:cubicBezTo>
                <a:cubicBezTo>
                  <a:pt x="6543" y="7835"/>
                  <a:pt x="6078" y="7145"/>
                  <a:pt x="5642" y="6436"/>
                </a:cubicBezTo>
                <a:cubicBezTo>
                  <a:pt x="5249" y="5803"/>
                  <a:pt x="4957" y="5158"/>
                  <a:pt x="4657" y="4488"/>
                </a:cubicBezTo>
                <a:close/>
                <a:moveTo>
                  <a:pt x="9416" y="6676"/>
                </a:moveTo>
                <a:lnTo>
                  <a:pt x="9416" y="6676"/>
                </a:lnTo>
                <a:cubicBezTo>
                  <a:pt x="10499" y="6969"/>
                  <a:pt x="11583" y="7269"/>
                  <a:pt x="12624" y="7692"/>
                </a:cubicBezTo>
                <a:cubicBezTo>
                  <a:pt x="13161" y="7910"/>
                  <a:pt x="13681" y="8154"/>
                  <a:pt x="14186" y="8437"/>
                </a:cubicBezTo>
                <a:cubicBezTo>
                  <a:pt x="14534" y="8632"/>
                  <a:pt x="14970" y="9019"/>
                  <a:pt x="15214" y="9169"/>
                </a:cubicBezTo>
                <a:cubicBezTo>
                  <a:pt x="13232" y="8531"/>
                  <a:pt x="11043" y="8046"/>
                  <a:pt x="9416" y="6676"/>
                </a:cubicBezTo>
                <a:close/>
                <a:moveTo>
                  <a:pt x="7184" y="5707"/>
                </a:moveTo>
                <a:lnTo>
                  <a:pt x="7184" y="5707"/>
                </a:lnTo>
                <a:cubicBezTo>
                  <a:pt x="8648" y="7438"/>
                  <a:pt x="9679" y="9370"/>
                  <a:pt x="9709" y="10451"/>
                </a:cubicBezTo>
                <a:cubicBezTo>
                  <a:pt x="8817" y="8847"/>
                  <a:pt x="7799" y="7386"/>
                  <a:pt x="7184" y="5707"/>
                </a:cubicBezTo>
                <a:close/>
                <a:moveTo>
                  <a:pt x="12887" y="10812"/>
                </a:moveTo>
                <a:lnTo>
                  <a:pt x="12887" y="10812"/>
                </a:lnTo>
                <a:cubicBezTo>
                  <a:pt x="14921" y="11088"/>
                  <a:pt x="16606" y="12178"/>
                  <a:pt x="17810" y="13824"/>
                </a:cubicBezTo>
                <a:cubicBezTo>
                  <a:pt x="16928" y="13333"/>
                  <a:pt x="16043" y="12845"/>
                  <a:pt x="15165" y="12351"/>
                </a:cubicBezTo>
                <a:cubicBezTo>
                  <a:pt x="14449" y="11950"/>
                  <a:pt x="13317" y="11550"/>
                  <a:pt x="12887" y="10812"/>
                </a:cubicBezTo>
                <a:close/>
                <a:moveTo>
                  <a:pt x="13532" y="12438"/>
                </a:moveTo>
                <a:cubicBezTo>
                  <a:pt x="13782" y="13606"/>
                  <a:pt x="13629" y="14784"/>
                  <a:pt x="13636" y="15959"/>
                </a:cubicBezTo>
                <a:cubicBezTo>
                  <a:pt x="13128" y="14807"/>
                  <a:pt x="12848" y="13645"/>
                  <a:pt x="13532" y="12438"/>
                </a:cubicBezTo>
                <a:close/>
                <a:moveTo>
                  <a:pt x="14931" y="14817"/>
                </a:moveTo>
                <a:lnTo>
                  <a:pt x="14931" y="14817"/>
                </a:lnTo>
                <a:cubicBezTo>
                  <a:pt x="15406" y="15279"/>
                  <a:pt x="15861" y="15786"/>
                  <a:pt x="16095" y="16414"/>
                </a:cubicBezTo>
                <a:cubicBezTo>
                  <a:pt x="16353" y="17101"/>
                  <a:pt x="16388" y="17883"/>
                  <a:pt x="16496" y="18606"/>
                </a:cubicBezTo>
                <a:lnTo>
                  <a:pt x="16496" y="18606"/>
                </a:lnTo>
                <a:cubicBezTo>
                  <a:pt x="16034" y="18243"/>
                  <a:pt x="15814" y="17295"/>
                  <a:pt x="15581" y="16756"/>
                </a:cubicBezTo>
                <a:cubicBezTo>
                  <a:pt x="15305" y="16108"/>
                  <a:pt x="15019" y="15516"/>
                  <a:pt x="14931" y="14817"/>
                </a:cubicBezTo>
                <a:close/>
                <a:moveTo>
                  <a:pt x="16498" y="18619"/>
                </a:moveTo>
                <a:cubicBezTo>
                  <a:pt x="16498" y="18622"/>
                  <a:pt x="16498" y="18624"/>
                  <a:pt x="16499" y="18627"/>
                </a:cubicBezTo>
                <a:cubicBezTo>
                  <a:pt x="16480" y="18632"/>
                  <a:pt x="16472" y="18635"/>
                  <a:pt x="16470" y="18635"/>
                </a:cubicBezTo>
                <a:cubicBezTo>
                  <a:pt x="16468" y="18635"/>
                  <a:pt x="16486" y="18627"/>
                  <a:pt x="16498" y="18619"/>
                </a:cubicBezTo>
                <a:close/>
                <a:moveTo>
                  <a:pt x="7620" y="1"/>
                </a:moveTo>
                <a:cubicBezTo>
                  <a:pt x="6436" y="1"/>
                  <a:pt x="5253" y="81"/>
                  <a:pt x="4093" y="329"/>
                </a:cubicBezTo>
                <a:cubicBezTo>
                  <a:pt x="3400" y="479"/>
                  <a:pt x="2717" y="804"/>
                  <a:pt x="2008" y="866"/>
                </a:cubicBezTo>
                <a:cubicBezTo>
                  <a:pt x="1939" y="871"/>
                  <a:pt x="1870" y="874"/>
                  <a:pt x="1801" y="874"/>
                </a:cubicBezTo>
                <a:cubicBezTo>
                  <a:pt x="1555" y="874"/>
                  <a:pt x="1311" y="837"/>
                  <a:pt x="1077" y="758"/>
                </a:cubicBezTo>
                <a:cubicBezTo>
                  <a:pt x="797" y="664"/>
                  <a:pt x="409" y="459"/>
                  <a:pt x="116" y="459"/>
                </a:cubicBezTo>
                <a:cubicBezTo>
                  <a:pt x="76" y="459"/>
                  <a:pt x="37" y="463"/>
                  <a:pt x="0" y="472"/>
                </a:cubicBezTo>
                <a:cubicBezTo>
                  <a:pt x="283" y="599"/>
                  <a:pt x="781" y="716"/>
                  <a:pt x="996" y="954"/>
                </a:cubicBezTo>
                <a:cubicBezTo>
                  <a:pt x="1224" y="1204"/>
                  <a:pt x="1243" y="1747"/>
                  <a:pt x="1337" y="2060"/>
                </a:cubicBezTo>
                <a:cubicBezTo>
                  <a:pt x="1562" y="2798"/>
                  <a:pt x="1861" y="3508"/>
                  <a:pt x="2180" y="4207"/>
                </a:cubicBezTo>
                <a:cubicBezTo>
                  <a:pt x="2502" y="4913"/>
                  <a:pt x="2818" y="5626"/>
                  <a:pt x="3172" y="6312"/>
                </a:cubicBezTo>
                <a:cubicBezTo>
                  <a:pt x="3446" y="6839"/>
                  <a:pt x="3784" y="7870"/>
                  <a:pt x="4415" y="8056"/>
                </a:cubicBezTo>
                <a:cubicBezTo>
                  <a:pt x="4568" y="6696"/>
                  <a:pt x="3963" y="5033"/>
                  <a:pt x="3309" y="3852"/>
                </a:cubicBezTo>
                <a:cubicBezTo>
                  <a:pt x="2948" y="3195"/>
                  <a:pt x="2470" y="2658"/>
                  <a:pt x="2004" y="2082"/>
                </a:cubicBezTo>
                <a:cubicBezTo>
                  <a:pt x="1897" y="1952"/>
                  <a:pt x="1311" y="1367"/>
                  <a:pt x="1341" y="1230"/>
                </a:cubicBezTo>
                <a:cubicBezTo>
                  <a:pt x="1350" y="1190"/>
                  <a:pt x="1381" y="1172"/>
                  <a:pt x="1427" y="1172"/>
                </a:cubicBezTo>
                <a:cubicBezTo>
                  <a:pt x="1654" y="1172"/>
                  <a:pt x="2247" y="1591"/>
                  <a:pt x="2385" y="1669"/>
                </a:cubicBezTo>
                <a:cubicBezTo>
                  <a:pt x="3081" y="2073"/>
                  <a:pt x="3677" y="2349"/>
                  <a:pt x="3947" y="3163"/>
                </a:cubicBezTo>
                <a:cubicBezTo>
                  <a:pt x="4188" y="3885"/>
                  <a:pt x="4396" y="4591"/>
                  <a:pt x="4737" y="5281"/>
                </a:cubicBezTo>
                <a:cubicBezTo>
                  <a:pt x="5072" y="5954"/>
                  <a:pt x="5466" y="6595"/>
                  <a:pt x="5870" y="7230"/>
                </a:cubicBezTo>
                <a:cubicBezTo>
                  <a:pt x="6286" y="7880"/>
                  <a:pt x="6748" y="8905"/>
                  <a:pt x="7418" y="9296"/>
                </a:cubicBezTo>
                <a:cubicBezTo>
                  <a:pt x="7545" y="8765"/>
                  <a:pt x="7200" y="8199"/>
                  <a:pt x="6992" y="7698"/>
                </a:cubicBezTo>
                <a:cubicBezTo>
                  <a:pt x="6745" y="7106"/>
                  <a:pt x="6445" y="6553"/>
                  <a:pt x="6078" y="6029"/>
                </a:cubicBezTo>
                <a:cubicBezTo>
                  <a:pt x="5343" y="4975"/>
                  <a:pt x="4620" y="3979"/>
                  <a:pt x="4135" y="2775"/>
                </a:cubicBezTo>
                <a:lnTo>
                  <a:pt x="4135" y="2775"/>
                </a:lnTo>
                <a:cubicBezTo>
                  <a:pt x="4900" y="3332"/>
                  <a:pt x="5700" y="3865"/>
                  <a:pt x="6416" y="4487"/>
                </a:cubicBezTo>
                <a:cubicBezTo>
                  <a:pt x="6784" y="4806"/>
                  <a:pt x="6774" y="5115"/>
                  <a:pt x="6891" y="5564"/>
                </a:cubicBezTo>
                <a:cubicBezTo>
                  <a:pt x="7012" y="6029"/>
                  <a:pt x="7200" y="6471"/>
                  <a:pt x="7415" y="6898"/>
                </a:cubicBezTo>
                <a:cubicBezTo>
                  <a:pt x="7841" y="7757"/>
                  <a:pt x="8323" y="8589"/>
                  <a:pt x="8801" y="9419"/>
                </a:cubicBezTo>
                <a:cubicBezTo>
                  <a:pt x="9270" y="10233"/>
                  <a:pt x="9699" y="11088"/>
                  <a:pt x="10304" y="11807"/>
                </a:cubicBezTo>
                <a:cubicBezTo>
                  <a:pt x="10301" y="10685"/>
                  <a:pt x="9855" y="9559"/>
                  <a:pt x="9377" y="8547"/>
                </a:cubicBezTo>
                <a:cubicBezTo>
                  <a:pt x="8847" y="7425"/>
                  <a:pt x="7926" y="6504"/>
                  <a:pt x="7480" y="5352"/>
                </a:cubicBezTo>
                <a:lnTo>
                  <a:pt x="7480" y="5352"/>
                </a:lnTo>
                <a:cubicBezTo>
                  <a:pt x="8173" y="5987"/>
                  <a:pt x="8856" y="6624"/>
                  <a:pt x="9514" y="7298"/>
                </a:cubicBezTo>
                <a:cubicBezTo>
                  <a:pt x="9800" y="7594"/>
                  <a:pt x="10168" y="7874"/>
                  <a:pt x="10385" y="8225"/>
                </a:cubicBezTo>
                <a:cubicBezTo>
                  <a:pt x="10473" y="8362"/>
                  <a:pt x="10480" y="8547"/>
                  <a:pt x="10564" y="8677"/>
                </a:cubicBezTo>
                <a:cubicBezTo>
                  <a:pt x="10678" y="8860"/>
                  <a:pt x="10870" y="8990"/>
                  <a:pt x="10984" y="9191"/>
                </a:cubicBezTo>
                <a:cubicBezTo>
                  <a:pt x="11352" y="9836"/>
                  <a:pt x="11680" y="10506"/>
                  <a:pt x="11889" y="11218"/>
                </a:cubicBezTo>
                <a:cubicBezTo>
                  <a:pt x="12126" y="12028"/>
                  <a:pt x="12142" y="12858"/>
                  <a:pt x="12194" y="13694"/>
                </a:cubicBezTo>
                <a:cubicBezTo>
                  <a:pt x="11609" y="13125"/>
                  <a:pt x="11378" y="12022"/>
                  <a:pt x="11163" y="11261"/>
                </a:cubicBezTo>
                <a:cubicBezTo>
                  <a:pt x="10926" y="10411"/>
                  <a:pt x="10867" y="9491"/>
                  <a:pt x="10558" y="8668"/>
                </a:cubicBezTo>
                <a:lnTo>
                  <a:pt x="10558" y="8668"/>
                </a:lnTo>
                <a:cubicBezTo>
                  <a:pt x="10490" y="9650"/>
                  <a:pt x="10747" y="10688"/>
                  <a:pt x="11026" y="11632"/>
                </a:cubicBezTo>
                <a:cubicBezTo>
                  <a:pt x="11163" y="12094"/>
                  <a:pt x="11329" y="12546"/>
                  <a:pt x="11521" y="12988"/>
                </a:cubicBezTo>
                <a:cubicBezTo>
                  <a:pt x="11732" y="13480"/>
                  <a:pt x="11866" y="13974"/>
                  <a:pt x="12279" y="14319"/>
                </a:cubicBezTo>
                <a:cubicBezTo>
                  <a:pt x="12582" y="13678"/>
                  <a:pt x="12383" y="12627"/>
                  <a:pt x="12282" y="11924"/>
                </a:cubicBezTo>
                <a:cubicBezTo>
                  <a:pt x="12165" y="11108"/>
                  <a:pt x="11889" y="10324"/>
                  <a:pt x="11576" y="9566"/>
                </a:cubicBezTo>
                <a:lnTo>
                  <a:pt x="11576" y="9566"/>
                </a:lnTo>
                <a:cubicBezTo>
                  <a:pt x="12090" y="10288"/>
                  <a:pt x="12621" y="10997"/>
                  <a:pt x="13118" y="11729"/>
                </a:cubicBezTo>
                <a:cubicBezTo>
                  <a:pt x="13297" y="11993"/>
                  <a:pt x="13362" y="12139"/>
                  <a:pt x="13252" y="12445"/>
                </a:cubicBezTo>
                <a:cubicBezTo>
                  <a:pt x="13131" y="12770"/>
                  <a:pt x="13005" y="13070"/>
                  <a:pt x="12949" y="13414"/>
                </a:cubicBezTo>
                <a:cubicBezTo>
                  <a:pt x="12861" y="14000"/>
                  <a:pt x="12930" y="14592"/>
                  <a:pt x="13083" y="15158"/>
                </a:cubicBezTo>
                <a:cubicBezTo>
                  <a:pt x="13239" y="15728"/>
                  <a:pt x="13428" y="16417"/>
                  <a:pt x="13870" y="16818"/>
                </a:cubicBezTo>
                <a:cubicBezTo>
                  <a:pt x="13984" y="16222"/>
                  <a:pt x="13867" y="15627"/>
                  <a:pt x="13877" y="15028"/>
                </a:cubicBezTo>
                <a:cubicBezTo>
                  <a:pt x="13886" y="14404"/>
                  <a:pt x="13890" y="13759"/>
                  <a:pt x="13994" y="13144"/>
                </a:cubicBezTo>
                <a:cubicBezTo>
                  <a:pt x="14293" y="13662"/>
                  <a:pt x="14644" y="14114"/>
                  <a:pt x="14680" y="14722"/>
                </a:cubicBezTo>
                <a:cubicBezTo>
                  <a:pt x="14709" y="15272"/>
                  <a:pt x="14862" y="15806"/>
                  <a:pt x="15061" y="16317"/>
                </a:cubicBezTo>
                <a:cubicBezTo>
                  <a:pt x="15263" y="16847"/>
                  <a:pt x="15513" y="17358"/>
                  <a:pt x="15760" y="17865"/>
                </a:cubicBezTo>
                <a:cubicBezTo>
                  <a:pt x="16030" y="18415"/>
                  <a:pt x="16268" y="19004"/>
                  <a:pt x="16665" y="19472"/>
                </a:cubicBezTo>
                <a:cubicBezTo>
                  <a:pt x="16860" y="18864"/>
                  <a:pt x="16632" y="18047"/>
                  <a:pt x="16541" y="17420"/>
                </a:cubicBezTo>
                <a:cubicBezTo>
                  <a:pt x="16440" y="16707"/>
                  <a:pt x="16291" y="16053"/>
                  <a:pt x="15864" y="15458"/>
                </a:cubicBezTo>
                <a:cubicBezTo>
                  <a:pt x="15441" y="14869"/>
                  <a:pt x="14905" y="14420"/>
                  <a:pt x="14550" y="13769"/>
                </a:cubicBezTo>
                <a:cubicBezTo>
                  <a:pt x="14186" y="13096"/>
                  <a:pt x="13837" y="12412"/>
                  <a:pt x="13476" y="11736"/>
                </a:cubicBezTo>
                <a:lnTo>
                  <a:pt x="13476" y="11736"/>
                </a:lnTo>
                <a:cubicBezTo>
                  <a:pt x="14124" y="11986"/>
                  <a:pt x="14719" y="12380"/>
                  <a:pt x="15321" y="12721"/>
                </a:cubicBezTo>
                <a:cubicBezTo>
                  <a:pt x="15995" y="13102"/>
                  <a:pt x="16665" y="13483"/>
                  <a:pt x="17338" y="13863"/>
                </a:cubicBezTo>
                <a:cubicBezTo>
                  <a:pt x="17487" y="13947"/>
                  <a:pt x="17990" y="14216"/>
                  <a:pt x="18206" y="14216"/>
                </a:cubicBezTo>
                <a:cubicBezTo>
                  <a:pt x="18327" y="14216"/>
                  <a:pt x="18358" y="14132"/>
                  <a:pt x="18187" y="13886"/>
                </a:cubicBezTo>
                <a:cubicBezTo>
                  <a:pt x="17771" y="13288"/>
                  <a:pt x="17250" y="12725"/>
                  <a:pt x="16701" y="12243"/>
                </a:cubicBezTo>
                <a:cubicBezTo>
                  <a:pt x="16164" y="11771"/>
                  <a:pt x="15562" y="11384"/>
                  <a:pt x="14901" y="11114"/>
                </a:cubicBezTo>
                <a:cubicBezTo>
                  <a:pt x="14267" y="10860"/>
                  <a:pt x="13603" y="10786"/>
                  <a:pt x="12959" y="10581"/>
                </a:cubicBezTo>
                <a:cubicBezTo>
                  <a:pt x="12341" y="10382"/>
                  <a:pt x="11970" y="9728"/>
                  <a:pt x="11576" y="9247"/>
                </a:cubicBezTo>
                <a:cubicBezTo>
                  <a:pt x="11088" y="8645"/>
                  <a:pt x="10600" y="8046"/>
                  <a:pt x="10109" y="7444"/>
                </a:cubicBezTo>
                <a:lnTo>
                  <a:pt x="10109" y="7444"/>
                </a:lnTo>
                <a:cubicBezTo>
                  <a:pt x="11365" y="8199"/>
                  <a:pt x="12764" y="8651"/>
                  <a:pt x="14153" y="9094"/>
                </a:cubicBezTo>
                <a:cubicBezTo>
                  <a:pt x="14501" y="9204"/>
                  <a:pt x="14849" y="9315"/>
                  <a:pt x="15197" y="9432"/>
                </a:cubicBezTo>
                <a:cubicBezTo>
                  <a:pt x="15386" y="9496"/>
                  <a:pt x="15770" y="9720"/>
                  <a:pt x="15997" y="9720"/>
                </a:cubicBezTo>
                <a:cubicBezTo>
                  <a:pt x="16025" y="9720"/>
                  <a:pt x="16050" y="9716"/>
                  <a:pt x="16073" y="9709"/>
                </a:cubicBezTo>
                <a:cubicBezTo>
                  <a:pt x="16424" y="9595"/>
                  <a:pt x="15903" y="9227"/>
                  <a:pt x="15796" y="9146"/>
                </a:cubicBezTo>
                <a:cubicBezTo>
                  <a:pt x="15481" y="8912"/>
                  <a:pt x="15162" y="8690"/>
                  <a:pt x="14827" y="8489"/>
                </a:cubicBezTo>
                <a:cubicBezTo>
                  <a:pt x="13509" y="7685"/>
                  <a:pt x="12064" y="7184"/>
                  <a:pt x="10594" y="6748"/>
                </a:cubicBezTo>
                <a:cubicBezTo>
                  <a:pt x="9884" y="6537"/>
                  <a:pt x="9091" y="6406"/>
                  <a:pt x="8489" y="5948"/>
                </a:cubicBezTo>
                <a:cubicBezTo>
                  <a:pt x="7945" y="5534"/>
                  <a:pt x="7444" y="5024"/>
                  <a:pt x="6930" y="4571"/>
                </a:cubicBezTo>
                <a:lnTo>
                  <a:pt x="6930" y="4571"/>
                </a:lnTo>
                <a:cubicBezTo>
                  <a:pt x="8388" y="5037"/>
                  <a:pt x="9852" y="5482"/>
                  <a:pt x="11296" y="5987"/>
                </a:cubicBezTo>
                <a:cubicBezTo>
                  <a:pt x="11667" y="6117"/>
                  <a:pt x="12042" y="6250"/>
                  <a:pt x="12412" y="6384"/>
                </a:cubicBezTo>
                <a:cubicBezTo>
                  <a:pt x="12689" y="6481"/>
                  <a:pt x="13001" y="6660"/>
                  <a:pt x="13288" y="6696"/>
                </a:cubicBezTo>
                <a:cubicBezTo>
                  <a:pt x="13329" y="6701"/>
                  <a:pt x="13369" y="6704"/>
                  <a:pt x="13406" y="6704"/>
                </a:cubicBezTo>
                <a:cubicBezTo>
                  <a:pt x="13659" y="6704"/>
                  <a:pt x="13771" y="6577"/>
                  <a:pt x="13515" y="6338"/>
                </a:cubicBezTo>
                <a:cubicBezTo>
                  <a:pt x="13245" y="6084"/>
                  <a:pt x="12839" y="5899"/>
                  <a:pt x="12520" y="5707"/>
                </a:cubicBezTo>
                <a:cubicBezTo>
                  <a:pt x="11303" y="4959"/>
                  <a:pt x="10154" y="4256"/>
                  <a:pt x="8707" y="4087"/>
                </a:cubicBezTo>
                <a:cubicBezTo>
                  <a:pt x="8445" y="4056"/>
                  <a:pt x="8184" y="4050"/>
                  <a:pt x="7922" y="4050"/>
                </a:cubicBezTo>
                <a:cubicBezTo>
                  <a:pt x="7709" y="4050"/>
                  <a:pt x="7496" y="4054"/>
                  <a:pt x="7284" y="4054"/>
                </a:cubicBezTo>
                <a:cubicBezTo>
                  <a:pt x="7083" y="4054"/>
                  <a:pt x="6883" y="4050"/>
                  <a:pt x="6683" y="4035"/>
                </a:cubicBezTo>
                <a:cubicBezTo>
                  <a:pt x="5970" y="3979"/>
                  <a:pt x="5447" y="3439"/>
                  <a:pt x="4907" y="3023"/>
                </a:cubicBezTo>
                <a:lnTo>
                  <a:pt x="4907" y="3023"/>
                </a:lnTo>
                <a:cubicBezTo>
                  <a:pt x="6410" y="3156"/>
                  <a:pt x="7913" y="3293"/>
                  <a:pt x="9416" y="3410"/>
                </a:cubicBezTo>
                <a:cubicBezTo>
                  <a:pt x="10141" y="3466"/>
                  <a:pt x="10927" y="3590"/>
                  <a:pt x="11691" y="3590"/>
                </a:cubicBezTo>
                <a:cubicBezTo>
                  <a:pt x="12305" y="3590"/>
                  <a:pt x="12905" y="3510"/>
                  <a:pt x="13450" y="3250"/>
                </a:cubicBezTo>
                <a:cubicBezTo>
                  <a:pt x="12591" y="2847"/>
                  <a:pt x="11466" y="2880"/>
                  <a:pt x="10525" y="2769"/>
                </a:cubicBezTo>
                <a:cubicBezTo>
                  <a:pt x="9445" y="2642"/>
                  <a:pt x="8362" y="2502"/>
                  <a:pt x="7275" y="2444"/>
                </a:cubicBezTo>
                <a:cubicBezTo>
                  <a:pt x="7038" y="2431"/>
                  <a:pt x="6798" y="2427"/>
                  <a:pt x="6557" y="2427"/>
                </a:cubicBezTo>
                <a:cubicBezTo>
                  <a:pt x="6284" y="2427"/>
                  <a:pt x="6010" y="2432"/>
                  <a:pt x="5737" y="2432"/>
                </a:cubicBezTo>
                <a:cubicBezTo>
                  <a:pt x="5287" y="2432"/>
                  <a:pt x="4838" y="2420"/>
                  <a:pt x="4399" y="2356"/>
                </a:cubicBezTo>
                <a:cubicBezTo>
                  <a:pt x="3482" y="2226"/>
                  <a:pt x="2730" y="1614"/>
                  <a:pt x="1956" y="1145"/>
                </a:cubicBezTo>
                <a:lnTo>
                  <a:pt x="1956" y="1145"/>
                </a:lnTo>
                <a:cubicBezTo>
                  <a:pt x="2406" y="1171"/>
                  <a:pt x="2858" y="1184"/>
                  <a:pt x="3309" y="1184"/>
                </a:cubicBezTo>
                <a:cubicBezTo>
                  <a:pt x="4519" y="1184"/>
                  <a:pt x="5728" y="1094"/>
                  <a:pt x="6927" y="931"/>
                </a:cubicBezTo>
                <a:cubicBezTo>
                  <a:pt x="7714" y="823"/>
                  <a:pt x="8498" y="683"/>
                  <a:pt x="9276" y="518"/>
                </a:cubicBezTo>
                <a:cubicBezTo>
                  <a:pt x="9468" y="475"/>
                  <a:pt x="10350" y="339"/>
                  <a:pt x="9774" y="95"/>
                </a:cubicBezTo>
                <a:cubicBezTo>
                  <a:pt x="9614" y="27"/>
                  <a:pt x="9406" y="13"/>
                  <a:pt x="9198" y="13"/>
                </a:cubicBezTo>
                <a:cubicBezTo>
                  <a:pt x="9046" y="13"/>
                  <a:pt x="8893" y="21"/>
                  <a:pt x="8760" y="21"/>
                </a:cubicBezTo>
                <a:cubicBezTo>
                  <a:pt x="8732" y="21"/>
                  <a:pt x="8706" y="21"/>
                  <a:pt x="8681" y="20"/>
                </a:cubicBezTo>
                <a:cubicBezTo>
                  <a:pt x="8327" y="8"/>
                  <a:pt x="7974" y="1"/>
                  <a:pt x="7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373;p133">
            <a:extLst>
              <a:ext uri="{FF2B5EF4-FFF2-40B4-BE49-F238E27FC236}">
                <a16:creationId xmlns:a16="http://schemas.microsoft.com/office/drawing/2014/main" id="{D6624073-EDB6-E998-AF0D-83F921739263}"/>
              </a:ext>
            </a:extLst>
          </p:cNvPr>
          <p:cNvSpPr/>
          <p:nvPr/>
        </p:nvSpPr>
        <p:spPr>
          <a:xfrm rot="16200000">
            <a:off x="5676182" y="4031452"/>
            <a:ext cx="348301" cy="34141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F9D44F-A1BC-EF53-FE2F-630E0C2D2F4D}"/>
              </a:ext>
            </a:extLst>
          </p:cNvPr>
          <p:cNvSpPr>
            <a:spLocks noGrp="1"/>
          </p:cNvSpPr>
          <p:nvPr>
            <p:ph type="body" idx="1"/>
          </p:nvPr>
        </p:nvSpPr>
        <p:spPr/>
        <p:txBody>
          <a:bodyPr/>
          <a:lstStyle/>
          <a:p>
            <a:endParaRPr lang="en-ID" dirty="0"/>
          </a:p>
        </p:txBody>
      </p:sp>
      <p:sp>
        <p:nvSpPr>
          <p:cNvPr id="3" name="Title 2">
            <a:extLst>
              <a:ext uri="{FF2B5EF4-FFF2-40B4-BE49-F238E27FC236}">
                <a16:creationId xmlns:a16="http://schemas.microsoft.com/office/drawing/2014/main" id="{6B7D6826-5506-81CC-73F5-88B504B53F07}"/>
              </a:ext>
            </a:extLst>
          </p:cNvPr>
          <p:cNvSpPr>
            <a:spLocks noGrp="1"/>
          </p:cNvSpPr>
          <p:nvPr>
            <p:ph type="title"/>
          </p:nvPr>
        </p:nvSpPr>
        <p:spPr>
          <a:xfrm>
            <a:off x="6214121" y="866516"/>
            <a:ext cx="2317628" cy="1328044"/>
          </a:xfrm>
        </p:spPr>
        <p:txBody>
          <a:bodyPr/>
          <a:lstStyle/>
          <a:p>
            <a:r>
              <a:rPr lang="en-ID" sz="2000" b="0" i="0" dirty="0">
                <a:solidFill>
                  <a:srgbClr val="3C4043"/>
                </a:solidFill>
                <a:effectLst/>
                <a:latin typeface="Inter"/>
              </a:rPr>
              <a:t>correlation amongst the features</a:t>
            </a:r>
            <a:endParaRPr lang="en-ID" sz="2000" dirty="0"/>
          </a:p>
        </p:txBody>
      </p:sp>
      <p:pic>
        <p:nvPicPr>
          <p:cNvPr id="7" name="Picture 6">
            <a:extLst>
              <a:ext uri="{FF2B5EF4-FFF2-40B4-BE49-F238E27FC236}">
                <a16:creationId xmlns:a16="http://schemas.microsoft.com/office/drawing/2014/main" id="{D3B54138-0201-E5C6-9420-CAA9F4B8923A}"/>
              </a:ext>
            </a:extLst>
          </p:cNvPr>
          <p:cNvPicPr>
            <a:picLocks noChangeAspect="1"/>
          </p:cNvPicPr>
          <p:nvPr/>
        </p:nvPicPr>
        <p:blipFill>
          <a:blip r:embed="rId2"/>
          <a:stretch>
            <a:fillRect/>
          </a:stretch>
        </p:blipFill>
        <p:spPr>
          <a:xfrm>
            <a:off x="341906" y="0"/>
            <a:ext cx="5521817" cy="5028720"/>
          </a:xfrm>
          <a:prstGeom prst="rect">
            <a:avLst/>
          </a:prstGeom>
        </p:spPr>
      </p:pic>
    </p:spTree>
    <p:extLst>
      <p:ext uri="{BB962C8B-B14F-4D97-AF65-F5344CB8AC3E}">
        <p14:creationId xmlns:p14="http://schemas.microsoft.com/office/powerpoint/2010/main" val="3315002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F898F-F55A-B60D-7988-C624841CEF25}"/>
              </a:ext>
            </a:extLst>
          </p:cNvPr>
          <p:cNvSpPr>
            <a:spLocks noGrp="1"/>
          </p:cNvSpPr>
          <p:nvPr>
            <p:ph type="title"/>
          </p:nvPr>
        </p:nvSpPr>
        <p:spPr>
          <a:xfrm>
            <a:off x="1713683" y="1852478"/>
            <a:ext cx="4812300" cy="900300"/>
          </a:xfrm>
        </p:spPr>
        <p:txBody>
          <a:bodyPr/>
          <a:lstStyle/>
          <a:p>
            <a:r>
              <a:rPr lang="en-US" dirty="0"/>
              <a:t>CLUSTERING</a:t>
            </a:r>
            <a:endParaRPr lang="en-ID" dirty="0"/>
          </a:p>
        </p:txBody>
      </p:sp>
      <p:grpSp>
        <p:nvGrpSpPr>
          <p:cNvPr id="2" name="Google Shape;1859;p119">
            <a:extLst>
              <a:ext uri="{FF2B5EF4-FFF2-40B4-BE49-F238E27FC236}">
                <a16:creationId xmlns:a16="http://schemas.microsoft.com/office/drawing/2014/main" id="{B052C412-B7A9-7E75-5133-8900D325C799}"/>
              </a:ext>
            </a:extLst>
          </p:cNvPr>
          <p:cNvGrpSpPr/>
          <p:nvPr/>
        </p:nvGrpSpPr>
        <p:grpSpPr>
          <a:xfrm>
            <a:off x="6276361" y="1066091"/>
            <a:ext cx="704980" cy="2041081"/>
            <a:chOff x="5070075" y="2571775"/>
            <a:chExt cx="618675" cy="1791207"/>
          </a:xfrm>
        </p:grpSpPr>
        <p:sp>
          <p:nvSpPr>
            <p:cNvPr id="4" name="Google Shape;1860;p119">
              <a:extLst>
                <a:ext uri="{FF2B5EF4-FFF2-40B4-BE49-F238E27FC236}">
                  <a16:creationId xmlns:a16="http://schemas.microsoft.com/office/drawing/2014/main" id="{87CF5B04-9D1C-29D5-012E-1AC7F725BD57}"/>
                </a:ext>
              </a:extLst>
            </p:cNvPr>
            <p:cNvSpPr/>
            <p:nvPr/>
          </p:nvSpPr>
          <p:spPr>
            <a:xfrm>
              <a:off x="5070075" y="2788511"/>
              <a:ext cx="132022" cy="224769"/>
            </a:xfrm>
            <a:custGeom>
              <a:avLst/>
              <a:gdLst/>
              <a:ahLst/>
              <a:cxnLst/>
              <a:rect l="l" t="t" r="r" b="b"/>
              <a:pathLst>
                <a:path w="2269" h="3863" extrusionOk="0">
                  <a:moveTo>
                    <a:pt x="462" y="1"/>
                  </a:moveTo>
                  <a:cubicBezTo>
                    <a:pt x="439" y="1"/>
                    <a:pt x="415" y="3"/>
                    <a:pt x="391" y="7"/>
                  </a:cubicBezTo>
                  <a:cubicBezTo>
                    <a:pt x="199" y="43"/>
                    <a:pt x="65" y="232"/>
                    <a:pt x="33" y="424"/>
                  </a:cubicBezTo>
                  <a:cubicBezTo>
                    <a:pt x="0" y="616"/>
                    <a:pt x="49" y="811"/>
                    <a:pt x="104" y="1000"/>
                  </a:cubicBezTo>
                  <a:cubicBezTo>
                    <a:pt x="365" y="1859"/>
                    <a:pt x="794" y="2919"/>
                    <a:pt x="1448" y="3557"/>
                  </a:cubicBezTo>
                  <a:cubicBezTo>
                    <a:pt x="1669" y="3773"/>
                    <a:pt x="1814" y="3862"/>
                    <a:pt x="1902" y="3862"/>
                  </a:cubicBezTo>
                  <a:cubicBezTo>
                    <a:pt x="2269" y="3862"/>
                    <a:pt x="1681" y="2340"/>
                    <a:pt x="1552" y="1895"/>
                  </a:cubicBezTo>
                  <a:cubicBezTo>
                    <a:pt x="1412" y="1403"/>
                    <a:pt x="1269" y="905"/>
                    <a:pt x="1025" y="456"/>
                  </a:cubicBezTo>
                  <a:cubicBezTo>
                    <a:pt x="904" y="234"/>
                    <a:pt x="704" y="1"/>
                    <a:pt x="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61;p119">
              <a:extLst>
                <a:ext uri="{FF2B5EF4-FFF2-40B4-BE49-F238E27FC236}">
                  <a16:creationId xmlns:a16="http://schemas.microsoft.com/office/drawing/2014/main" id="{16C6B8CC-5D73-8845-DDEA-75F3568C662D}"/>
                </a:ext>
              </a:extLst>
            </p:cNvPr>
            <p:cNvSpPr/>
            <p:nvPr/>
          </p:nvSpPr>
          <p:spPr>
            <a:xfrm>
              <a:off x="5137103" y="2571775"/>
              <a:ext cx="76921" cy="288365"/>
            </a:xfrm>
            <a:custGeom>
              <a:avLst/>
              <a:gdLst/>
              <a:ahLst/>
              <a:cxnLst/>
              <a:rect l="l" t="t" r="r" b="b"/>
              <a:pathLst>
                <a:path w="1322" h="4956" extrusionOk="0">
                  <a:moveTo>
                    <a:pt x="731" y="0"/>
                  </a:moveTo>
                  <a:cubicBezTo>
                    <a:pt x="726" y="0"/>
                    <a:pt x="721" y="0"/>
                    <a:pt x="716" y="1"/>
                  </a:cubicBezTo>
                  <a:cubicBezTo>
                    <a:pt x="576" y="7"/>
                    <a:pt x="462" y="108"/>
                    <a:pt x="378" y="219"/>
                  </a:cubicBezTo>
                  <a:cubicBezTo>
                    <a:pt x="0" y="723"/>
                    <a:pt x="42" y="1416"/>
                    <a:pt x="101" y="2044"/>
                  </a:cubicBezTo>
                  <a:cubicBezTo>
                    <a:pt x="192" y="2994"/>
                    <a:pt x="228" y="4071"/>
                    <a:pt x="605" y="4956"/>
                  </a:cubicBezTo>
                  <a:cubicBezTo>
                    <a:pt x="1236" y="4029"/>
                    <a:pt x="1321" y="1667"/>
                    <a:pt x="1155" y="567"/>
                  </a:cubicBezTo>
                  <a:cubicBezTo>
                    <a:pt x="1117" y="312"/>
                    <a:pt x="982" y="0"/>
                    <a:pt x="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62;p119">
              <a:extLst>
                <a:ext uri="{FF2B5EF4-FFF2-40B4-BE49-F238E27FC236}">
                  <a16:creationId xmlns:a16="http://schemas.microsoft.com/office/drawing/2014/main" id="{8C8A6098-132D-5059-6039-7F8D2F78958D}"/>
                </a:ext>
              </a:extLst>
            </p:cNvPr>
            <p:cNvSpPr/>
            <p:nvPr/>
          </p:nvSpPr>
          <p:spPr>
            <a:xfrm>
              <a:off x="5201455" y="2653058"/>
              <a:ext cx="100020" cy="320658"/>
            </a:xfrm>
            <a:custGeom>
              <a:avLst/>
              <a:gdLst/>
              <a:ahLst/>
              <a:cxnLst/>
              <a:rect l="l" t="t" r="r" b="b"/>
              <a:pathLst>
                <a:path w="1719" h="5511" extrusionOk="0">
                  <a:moveTo>
                    <a:pt x="1362" y="0"/>
                  </a:moveTo>
                  <a:cubicBezTo>
                    <a:pt x="1259" y="0"/>
                    <a:pt x="1148" y="99"/>
                    <a:pt x="1080" y="195"/>
                  </a:cubicBezTo>
                  <a:cubicBezTo>
                    <a:pt x="576" y="914"/>
                    <a:pt x="407" y="1805"/>
                    <a:pt x="283" y="2674"/>
                  </a:cubicBezTo>
                  <a:cubicBezTo>
                    <a:pt x="153" y="3601"/>
                    <a:pt x="0" y="4574"/>
                    <a:pt x="26" y="5511"/>
                  </a:cubicBezTo>
                  <a:cubicBezTo>
                    <a:pt x="710" y="4346"/>
                    <a:pt x="1071" y="2807"/>
                    <a:pt x="1461" y="1509"/>
                  </a:cubicBezTo>
                  <a:cubicBezTo>
                    <a:pt x="1595" y="1063"/>
                    <a:pt x="1718" y="575"/>
                    <a:pt x="1536" y="149"/>
                  </a:cubicBezTo>
                  <a:cubicBezTo>
                    <a:pt x="1516" y="104"/>
                    <a:pt x="1490" y="58"/>
                    <a:pt x="1451" y="29"/>
                  </a:cubicBezTo>
                  <a:cubicBezTo>
                    <a:pt x="1423" y="9"/>
                    <a:pt x="1393" y="0"/>
                    <a:pt x="1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63;p119">
              <a:extLst>
                <a:ext uri="{FF2B5EF4-FFF2-40B4-BE49-F238E27FC236}">
                  <a16:creationId xmlns:a16="http://schemas.microsoft.com/office/drawing/2014/main" id="{6A0A8239-5E04-540B-F2AC-5D56D4A423DF}"/>
                </a:ext>
              </a:extLst>
            </p:cNvPr>
            <p:cNvSpPr/>
            <p:nvPr/>
          </p:nvSpPr>
          <p:spPr>
            <a:xfrm>
              <a:off x="5242882" y="3025961"/>
              <a:ext cx="79946" cy="308962"/>
            </a:xfrm>
            <a:custGeom>
              <a:avLst/>
              <a:gdLst/>
              <a:ahLst/>
              <a:cxnLst/>
              <a:rect l="l" t="t" r="r" b="b"/>
              <a:pathLst>
                <a:path w="1374" h="5310" extrusionOk="0">
                  <a:moveTo>
                    <a:pt x="1058" y="0"/>
                  </a:moveTo>
                  <a:cubicBezTo>
                    <a:pt x="982" y="0"/>
                    <a:pt x="906" y="45"/>
                    <a:pt x="843" y="94"/>
                  </a:cubicBezTo>
                  <a:cubicBezTo>
                    <a:pt x="264" y="537"/>
                    <a:pt x="186" y="1363"/>
                    <a:pt x="157" y="2089"/>
                  </a:cubicBezTo>
                  <a:cubicBezTo>
                    <a:pt x="157" y="3159"/>
                    <a:pt x="1" y="4249"/>
                    <a:pt x="37" y="5310"/>
                  </a:cubicBezTo>
                  <a:cubicBezTo>
                    <a:pt x="398" y="4119"/>
                    <a:pt x="743" y="2925"/>
                    <a:pt x="1097" y="1731"/>
                  </a:cubicBezTo>
                  <a:cubicBezTo>
                    <a:pt x="1234" y="1262"/>
                    <a:pt x="1374" y="777"/>
                    <a:pt x="1299" y="296"/>
                  </a:cubicBezTo>
                  <a:cubicBezTo>
                    <a:pt x="1279" y="179"/>
                    <a:pt x="1231" y="45"/>
                    <a:pt x="1117" y="10"/>
                  </a:cubicBezTo>
                  <a:cubicBezTo>
                    <a:pt x="1097" y="3"/>
                    <a:pt x="1078" y="0"/>
                    <a:pt x="1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64;p119">
              <a:extLst>
                <a:ext uri="{FF2B5EF4-FFF2-40B4-BE49-F238E27FC236}">
                  <a16:creationId xmlns:a16="http://schemas.microsoft.com/office/drawing/2014/main" id="{190AB0B2-0641-7C4B-19B3-61A2E309615D}"/>
                </a:ext>
              </a:extLst>
            </p:cNvPr>
            <p:cNvSpPr/>
            <p:nvPr/>
          </p:nvSpPr>
          <p:spPr>
            <a:xfrm>
              <a:off x="5118717" y="3247933"/>
              <a:ext cx="118581" cy="188461"/>
            </a:xfrm>
            <a:custGeom>
              <a:avLst/>
              <a:gdLst/>
              <a:ahLst/>
              <a:cxnLst/>
              <a:rect l="l" t="t" r="r" b="b"/>
              <a:pathLst>
                <a:path w="2038" h="3239" extrusionOk="0">
                  <a:moveTo>
                    <a:pt x="665" y="0"/>
                  </a:moveTo>
                  <a:cubicBezTo>
                    <a:pt x="597" y="0"/>
                    <a:pt x="530" y="14"/>
                    <a:pt x="466" y="44"/>
                  </a:cubicBezTo>
                  <a:cubicBezTo>
                    <a:pt x="1" y="258"/>
                    <a:pt x="1897" y="2959"/>
                    <a:pt x="2037" y="3238"/>
                  </a:cubicBezTo>
                  <a:cubicBezTo>
                    <a:pt x="1767" y="2588"/>
                    <a:pt x="1604" y="1888"/>
                    <a:pt x="1491" y="1195"/>
                  </a:cubicBezTo>
                  <a:cubicBezTo>
                    <a:pt x="1445" y="899"/>
                    <a:pt x="1403" y="587"/>
                    <a:pt x="1240" y="336"/>
                  </a:cubicBezTo>
                  <a:cubicBezTo>
                    <a:pt x="1113" y="145"/>
                    <a:pt x="887" y="0"/>
                    <a:pt x="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65;p119">
              <a:extLst>
                <a:ext uri="{FF2B5EF4-FFF2-40B4-BE49-F238E27FC236}">
                  <a16:creationId xmlns:a16="http://schemas.microsoft.com/office/drawing/2014/main" id="{9AFC2C29-DE96-F0B7-2423-F2D82D890E60}"/>
                </a:ext>
              </a:extLst>
            </p:cNvPr>
            <p:cNvSpPr/>
            <p:nvPr/>
          </p:nvSpPr>
          <p:spPr>
            <a:xfrm>
              <a:off x="5262199" y="3464495"/>
              <a:ext cx="125214" cy="434002"/>
            </a:xfrm>
            <a:custGeom>
              <a:avLst/>
              <a:gdLst/>
              <a:ahLst/>
              <a:cxnLst/>
              <a:rect l="l" t="t" r="r" b="b"/>
              <a:pathLst>
                <a:path w="2152" h="7459" extrusionOk="0">
                  <a:moveTo>
                    <a:pt x="1638" y="1"/>
                  </a:moveTo>
                  <a:cubicBezTo>
                    <a:pt x="1474" y="1"/>
                    <a:pt x="1305" y="151"/>
                    <a:pt x="1204" y="304"/>
                  </a:cubicBezTo>
                  <a:cubicBezTo>
                    <a:pt x="749" y="990"/>
                    <a:pt x="658" y="1846"/>
                    <a:pt x="583" y="2666"/>
                  </a:cubicBezTo>
                  <a:cubicBezTo>
                    <a:pt x="502" y="3531"/>
                    <a:pt x="420" y="4397"/>
                    <a:pt x="339" y="5265"/>
                  </a:cubicBezTo>
                  <a:cubicBezTo>
                    <a:pt x="280" y="5897"/>
                    <a:pt x="1" y="6873"/>
                    <a:pt x="248" y="7458"/>
                  </a:cubicBezTo>
                  <a:cubicBezTo>
                    <a:pt x="703" y="5936"/>
                    <a:pt x="1032" y="4384"/>
                    <a:pt x="1549" y="2877"/>
                  </a:cubicBezTo>
                  <a:cubicBezTo>
                    <a:pt x="1832" y="2057"/>
                    <a:pt x="2151" y="1189"/>
                    <a:pt x="1950" y="343"/>
                  </a:cubicBezTo>
                  <a:cubicBezTo>
                    <a:pt x="1920" y="222"/>
                    <a:pt x="1871" y="96"/>
                    <a:pt x="1764" y="34"/>
                  </a:cubicBezTo>
                  <a:cubicBezTo>
                    <a:pt x="1723" y="11"/>
                    <a:pt x="1681" y="1"/>
                    <a:pt x="1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6;p119">
              <a:extLst>
                <a:ext uri="{FF2B5EF4-FFF2-40B4-BE49-F238E27FC236}">
                  <a16:creationId xmlns:a16="http://schemas.microsoft.com/office/drawing/2014/main" id="{16D39EDE-0340-07F6-E71B-E8588FBF13C7}"/>
                </a:ext>
              </a:extLst>
            </p:cNvPr>
            <p:cNvSpPr/>
            <p:nvPr/>
          </p:nvSpPr>
          <p:spPr>
            <a:xfrm>
              <a:off x="5133496" y="3599599"/>
              <a:ext cx="126320" cy="321821"/>
            </a:xfrm>
            <a:custGeom>
              <a:avLst/>
              <a:gdLst/>
              <a:ahLst/>
              <a:cxnLst/>
              <a:rect l="l" t="t" r="r" b="b"/>
              <a:pathLst>
                <a:path w="2171" h="5531" extrusionOk="0">
                  <a:moveTo>
                    <a:pt x="591" y="1"/>
                  </a:moveTo>
                  <a:cubicBezTo>
                    <a:pt x="389" y="1"/>
                    <a:pt x="189" y="153"/>
                    <a:pt x="104" y="347"/>
                  </a:cubicBezTo>
                  <a:cubicBezTo>
                    <a:pt x="0" y="581"/>
                    <a:pt x="26" y="855"/>
                    <a:pt x="65" y="1108"/>
                  </a:cubicBezTo>
                  <a:cubicBezTo>
                    <a:pt x="248" y="2224"/>
                    <a:pt x="680" y="3288"/>
                    <a:pt x="1217" y="4284"/>
                  </a:cubicBezTo>
                  <a:cubicBezTo>
                    <a:pt x="1404" y="4632"/>
                    <a:pt x="1743" y="5530"/>
                    <a:pt x="2157" y="5530"/>
                  </a:cubicBezTo>
                  <a:cubicBezTo>
                    <a:pt x="2162" y="5530"/>
                    <a:pt x="2166" y="5530"/>
                    <a:pt x="2170" y="5530"/>
                  </a:cubicBezTo>
                  <a:cubicBezTo>
                    <a:pt x="1812" y="3887"/>
                    <a:pt x="1734" y="2032"/>
                    <a:pt x="1087" y="471"/>
                  </a:cubicBezTo>
                  <a:cubicBezTo>
                    <a:pt x="1012" y="289"/>
                    <a:pt x="911" y="93"/>
                    <a:pt x="726" y="25"/>
                  </a:cubicBezTo>
                  <a:cubicBezTo>
                    <a:pt x="682" y="8"/>
                    <a:pt x="636" y="1"/>
                    <a:pt x="5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7;p119">
              <a:extLst>
                <a:ext uri="{FF2B5EF4-FFF2-40B4-BE49-F238E27FC236}">
                  <a16:creationId xmlns:a16="http://schemas.microsoft.com/office/drawing/2014/main" id="{C9DFACE7-A0DF-58B7-8F46-A9065D44DC18}"/>
                </a:ext>
              </a:extLst>
            </p:cNvPr>
            <p:cNvSpPr/>
            <p:nvPr/>
          </p:nvSpPr>
          <p:spPr>
            <a:xfrm>
              <a:off x="5386771" y="2670863"/>
              <a:ext cx="135396" cy="416255"/>
            </a:xfrm>
            <a:custGeom>
              <a:avLst/>
              <a:gdLst/>
              <a:ahLst/>
              <a:cxnLst/>
              <a:rect l="l" t="t" r="r" b="b"/>
              <a:pathLst>
                <a:path w="2327" h="7154" extrusionOk="0">
                  <a:moveTo>
                    <a:pt x="902" y="1"/>
                  </a:moveTo>
                  <a:cubicBezTo>
                    <a:pt x="587" y="1"/>
                    <a:pt x="295" y="239"/>
                    <a:pt x="157" y="526"/>
                  </a:cubicBezTo>
                  <a:cubicBezTo>
                    <a:pt x="7" y="842"/>
                    <a:pt x="0" y="1203"/>
                    <a:pt x="13" y="1551"/>
                  </a:cubicBezTo>
                  <a:cubicBezTo>
                    <a:pt x="27" y="1958"/>
                    <a:pt x="66" y="2365"/>
                    <a:pt x="176" y="2755"/>
                  </a:cubicBezTo>
                  <a:cubicBezTo>
                    <a:pt x="401" y="3555"/>
                    <a:pt x="908" y="4242"/>
                    <a:pt x="1328" y="4961"/>
                  </a:cubicBezTo>
                  <a:cubicBezTo>
                    <a:pt x="1715" y="5621"/>
                    <a:pt x="2044" y="6373"/>
                    <a:pt x="1966" y="7154"/>
                  </a:cubicBezTo>
                  <a:cubicBezTo>
                    <a:pt x="2327" y="5208"/>
                    <a:pt x="2079" y="3246"/>
                    <a:pt x="1809" y="1307"/>
                  </a:cubicBezTo>
                  <a:cubicBezTo>
                    <a:pt x="1770" y="1031"/>
                    <a:pt x="1731" y="751"/>
                    <a:pt x="1608" y="504"/>
                  </a:cubicBezTo>
                  <a:cubicBezTo>
                    <a:pt x="1484" y="253"/>
                    <a:pt x="1256" y="42"/>
                    <a:pt x="983" y="6"/>
                  </a:cubicBezTo>
                  <a:cubicBezTo>
                    <a:pt x="956" y="2"/>
                    <a:pt x="929" y="1"/>
                    <a:pt x="9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68;p119">
              <a:extLst>
                <a:ext uri="{FF2B5EF4-FFF2-40B4-BE49-F238E27FC236}">
                  <a16:creationId xmlns:a16="http://schemas.microsoft.com/office/drawing/2014/main" id="{3D677EE1-91E0-96DF-124F-A2B87E8DFFE8}"/>
                </a:ext>
              </a:extLst>
            </p:cNvPr>
            <p:cNvSpPr/>
            <p:nvPr/>
          </p:nvSpPr>
          <p:spPr>
            <a:xfrm>
              <a:off x="5520246" y="2904298"/>
              <a:ext cx="153376" cy="314606"/>
            </a:xfrm>
            <a:custGeom>
              <a:avLst/>
              <a:gdLst/>
              <a:ahLst/>
              <a:cxnLst/>
              <a:rect l="l" t="t" r="r" b="b"/>
              <a:pathLst>
                <a:path w="2636" h="5407" extrusionOk="0">
                  <a:moveTo>
                    <a:pt x="2206" y="0"/>
                  </a:moveTo>
                  <a:cubicBezTo>
                    <a:pt x="2047" y="0"/>
                    <a:pt x="1913" y="128"/>
                    <a:pt x="1809" y="249"/>
                  </a:cubicBezTo>
                  <a:cubicBezTo>
                    <a:pt x="1110" y="1082"/>
                    <a:pt x="820" y="2172"/>
                    <a:pt x="547" y="3223"/>
                  </a:cubicBezTo>
                  <a:cubicBezTo>
                    <a:pt x="361" y="3936"/>
                    <a:pt x="98" y="4677"/>
                    <a:pt x="0" y="5406"/>
                  </a:cubicBezTo>
                  <a:cubicBezTo>
                    <a:pt x="1015" y="4551"/>
                    <a:pt x="1633" y="3012"/>
                    <a:pt x="2206" y="1837"/>
                  </a:cubicBezTo>
                  <a:cubicBezTo>
                    <a:pt x="2418" y="1401"/>
                    <a:pt x="2636" y="936"/>
                    <a:pt x="2577" y="454"/>
                  </a:cubicBezTo>
                  <a:cubicBezTo>
                    <a:pt x="2551" y="253"/>
                    <a:pt x="2440" y="28"/>
                    <a:pt x="2239" y="2"/>
                  </a:cubicBezTo>
                  <a:cubicBezTo>
                    <a:pt x="2227" y="1"/>
                    <a:pt x="2216"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69;p119">
              <a:extLst>
                <a:ext uri="{FF2B5EF4-FFF2-40B4-BE49-F238E27FC236}">
                  <a16:creationId xmlns:a16="http://schemas.microsoft.com/office/drawing/2014/main" id="{23F063C4-D0B0-0827-2DA2-38D6F806CD84}"/>
                </a:ext>
              </a:extLst>
            </p:cNvPr>
            <p:cNvSpPr/>
            <p:nvPr/>
          </p:nvSpPr>
          <p:spPr>
            <a:xfrm>
              <a:off x="5386190" y="3237344"/>
              <a:ext cx="108340" cy="304308"/>
            </a:xfrm>
            <a:custGeom>
              <a:avLst/>
              <a:gdLst/>
              <a:ahLst/>
              <a:cxnLst/>
              <a:rect l="l" t="t" r="r" b="b"/>
              <a:pathLst>
                <a:path w="1862" h="5230" extrusionOk="0">
                  <a:moveTo>
                    <a:pt x="227" y="0"/>
                  </a:moveTo>
                  <a:cubicBezTo>
                    <a:pt x="189" y="0"/>
                    <a:pt x="151" y="11"/>
                    <a:pt x="115" y="37"/>
                  </a:cubicBezTo>
                  <a:cubicBezTo>
                    <a:pt x="7" y="115"/>
                    <a:pt x="1" y="268"/>
                    <a:pt x="10" y="401"/>
                  </a:cubicBezTo>
                  <a:cubicBezTo>
                    <a:pt x="76" y="1276"/>
                    <a:pt x="303" y="2139"/>
                    <a:pt x="684" y="2929"/>
                  </a:cubicBezTo>
                  <a:cubicBezTo>
                    <a:pt x="1052" y="3700"/>
                    <a:pt x="1540" y="4406"/>
                    <a:pt x="1793" y="5229"/>
                  </a:cubicBezTo>
                  <a:cubicBezTo>
                    <a:pt x="1862" y="3658"/>
                    <a:pt x="1426" y="1673"/>
                    <a:pt x="606" y="294"/>
                  </a:cubicBezTo>
                  <a:cubicBezTo>
                    <a:pt x="521" y="153"/>
                    <a:pt x="370" y="0"/>
                    <a:pt x="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0;p119">
              <a:extLst>
                <a:ext uri="{FF2B5EF4-FFF2-40B4-BE49-F238E27FC236}">
                  <a16:creationId xmlns:a16="http://schemas.microsoft.com/office/drawing/2014/main" id="{07AD4893-12B5-67E8-EC19-BDBCCA8849AB}"/>
                </a:ext>
              </a:extLst>
            </p:cNvPr>
            <p:cNvSpPr/>
            <p:nvPr/>
          </p:nvSpPr>
          <p:spPr>
            <a:xfrm>
              <a:off x="5517570" y="3454313"/>
              <a:ext cx="171180" cy="341022"/>
            </a:xfrm>
            <a:custGeom>
              <a:avLst/>
              <a:gdLst/>
              <a:ahLst/>
              <a:cxnLst/>
              <a:rect l="l" t="t" r="r" b="b"/>
              <a:pathLst>
                <a:path w="2942" h="5861" extrusionOk="0">
                  <a:moveTo>
                    <a:pt x="2584" y="1"/>
                  </a:moveTo>
                  <a:cubicBezTo>
                    <a:pt x="2462" y="1"/>
                    <a:pt x="2324" y="94"/>
                    <a:pt x="2229" y="189"/>
                  </a:cubicBezTo>
                  <a:cubicBezTo>
                    <a:pt x="1230" y="1201"/>
                    <a:pt x="843" y="2652"/>
                    <a:pt x="492" y="4032"/>
                  </a:cubicBezTo>
                  <a:cubicBezTo>
                    <a:pt x="362" y="4552"/>
                    <a:pt x="1" y="5333"/>
                    <a:pt x="134" y="5860"/>
                  </a:cubicBezTo>
                  <a:cubicBezTo>
                    <a:pt x="674" y="4900"/>
                    <a:pt x="1146" y="3921"/>
                    <a:pt x="1784" y="3017"/>
                  </a:cubicBezTo>
                  <a:cubicBezTo>
                    <a:pt x="2076" y="2597"/>
                    <a:pt x="2392" y="2187"/>
                    <a:pt x="2610" y="1722"/>
                  </a:cubicBezTo>
                  <a:cubicBezTo>
                    <a:pt x="2828" y="1260"/>
                    <a:pt x="2942" y="726"/>
                    <a:pt x="2812" y="232"/>
                  </a:cubicBezTo>
                  <a:cubicBezTo>
                    <a:pt x="2795" y="166"/>
                    <a:pt x="2773" y="98"/>
                    <a:pt x="2721" y="53"/>
                  </a:cubicBezTo>
                  <a:cubicBezTo>
                    <a:pt x="2680" y="16"/>
                    <a:pt x="2634"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71;p119">
              <a:extLst>
                <a:ext uri="{FF2B5EF4-FFF2-40B4-BE49-F238E27FC236}">
                  <a16:creationId xmlns:a16="http://schemas.microsoft.com/office/drawing/2014/main" id="{669813C7-74A3-66FE-9B99-94F11F8AE159}"/>
                </a:ext>
              </a:extLst>
            </p:cNvPr>
            <p:cNvSpPr/>
            <p:nvPr/>
          </p:nvSpPr>
          <p:spPr>
            <a:xfrm>
              <a:off x="5393404" y="3806152"/>
              <a:ext cx="97169" cy="304133"/>
            </a:xfrm>
            <a:custGeom>
              <a:avLst/>
              <a:gdLst/>
              <a:ahLst/>
              <a:cxnLst/>
              <a:rect l="l" t="t" r="r" b="b"/>
              <a:pathLst>
                <a:path w="1670" h="5227" extrusionOk="0">
                  <a:moveTo>
                    <a:pt x="481" y="0"/>
                  </a:moveTo>
                  <a:cubicBezTo>
                    <a:pt x="409" y="0"/>
                    <a:pt x="338" y="17"/>
                    <a:pt x="274" y="54"/>
                  </a:cubicBezTo>
                  <a:cubicBezTo>
                    <a:pt x="36" y="187"/>
                    <a:pt x="0" y="509"/>
                    <a:pt x="7" y="783"/>
                  </a:cubicBezTo>
                  <a:cubicBezTo>
                    <a:pt x="36" y="1882"/>
                    <a:pt x="361" y="2972"/>
                    <a:pt x="934" y="3913"/>
                  </a:cubicBezTo>
                  <a:cubicBezTo>
                    <a:pt x="1156" y="4275"/>
                    <a:pt x="1411" y="4618"/>
                    <a:pt x="1583" y="5006"/>
                  </a:cubicBezTo>
                  <a:lnTo>
                    <a:pt x="1583" y="5006"/>
                  </a:lnTo>
                  <a:cubicBezTo>
                    <a:pt x="1115" y="3667"/>
                    <a:pt x="1548" y="2132"/>
                    <a:pt x="1181" y="760"/>
                  </a:cubicBezTo>
                  <a:cubicBezTo>
                    <a:pt x="1123" y="542"/>
                    <a:pt x="1045" y="324"/>
                    <a:pt x="882" y="171"/>
                  </a:cubicBezTo>
                  <a:cubicBezTo>
                    <a:pt x="776" y="67"/>
                    <a:pt x="626" y="0"/>
                    <a:pt x="481" y="0"/>
                  </a:cubicBezTo>
                  <a:close/>
                  <a:moveTo>
                    <a:pt x="1583" y="5006"/>
                  </a:moveTo>
                  <a:cubicBezTo>
                    <a:pt x="1609" y="5080"/>
                    <a:pt x="1638" y="5154"/>
                    <a:pt x="1669" y="5227"/>
                  </a:cubicBezTo>
                  <a:cubicBezTo>
                    <a:pt x="1644" y="5152"/>
                    <a:pt x="1615" y="5078"/>
                    <a:pt x="1583" y="50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72;p119">
              <a:extLst>
                <a:ext uri="{FF2B5EF4-FFF2-40B4-BE49-F238E27FC236}">
                  <a16:creationId xmlns:a16="http://schemas.microsoft.com/office/drawing/2014/main" id="{17B6FF67-6DF6-DC27-9AD9-8CB437B01627}"/>
                </a:ext>
              </a:extLst>
            </p:cNvPr>
            <p:cNvSpPr/>
            <p:nvPr/>
          </p:nvSpPr>
          <p:spPr>
            <a:xfrm>
              <a:off x="5486557" y="3058835"/>
              <a:ext cx="34504" cy="1284259"/>
            </a:xfrm>
            <a:custGeom>
              <a:avLst/>
              <a:gdLst/>
              <a:ahLst/>
              <a:cxnLst/>
              <a:rect l="l" t="t" r="r" b="b"/>
              <a:pathLst>
                <a:path w="593" h="22072" extrusionOk="0">
                  <a:moveTo>
                    <a:pt x="342" y="0"/>
                  </a:moveTo>
                  <a:cubicBezTo>
                    <a:pt x="322" y="0"/>
                    <a:pt x="303" y="12"/>
                    <a:pt x="296" y="40"/>
                  </a:cubicBezTo>
                  <a:cubicBezTo>
                    <a:pt x="94" y="873"/>
                    <a:pt x="137" y="1810"/>
                    <a:pt x="101" y="2666"/>
                  </a:cubicBezTo>
                  <a:cubicBezTo>
                    <a:pt x="59" y="3603"/>
                    <a:pt x="33" y="4540"/>
                    <a:pt x="23" y="5480"/>
                  </a:cubicBezTo>
                  <a:cubicBezTo>
                    <a:pt x="0" y="7344"/>
                    <a:pt x="16" y="9212"/>
                    <a:pt x="33" y="11076"/>
                  </a:cubicBezTo>
                  <a:cubicBezTo>
                    <a:pt x="46" y="12921"/>
                    <a:pt x="55" y="14765"/>
                    <a:pt x="72" y="16610"/>
                  </a:cubicBezTo>
                  <a:cubicBezTo>
                    <a:pt x="81" y="17534"/>
                    <a:pt x="120" y="18455"/>
                    <a:pt x="137" y="19379"/>
                  </a:cubicBezTo>
                  <a:cubicBezTo>
                    <a:pt x="153" y="20241"/>
                    <a:pt x="107" y="21133"/>
                    <a:pt x="238" y="21985"/>
                  </a:cubicBezTo>
                  <a:cubicBezTo>
                    <a:pt x="247" y="22046"/>
                    <a:pt x="287" y="22072"/>
                    <a:pt x="331" y="22072"/>
                  </a:cubicBezTo>
                  <a:cubicBezTo>
                    <a:pt x="392" y="22072"/>
                    <a:pt x="462" y="22022"/>
                    <a:pt x="472" y="21952"/>
                  </a:cubicBezTo>
                  <a:cubicBezTo>
                    <a:pt x="592" y="21048"/>
                    <a:pt x="517" y="20095"/>
                    <a:pt x="514" y="19184"/>
                  </a:cubicBezTo>
                  <a:cubicBezTo>
                    <a:pt x="514" y="18256"/>
                    <a:pt x="534" y="17336"/>
                    <a:pt x="524" y="16412"/>
                  </a:cubicBezTo>
                  <a:cubicBezTo>
                    <a:pt x="501" y="14632"/>
                    <a:pt x="475" y="12852"/>
                    <a:pt x="456" y="11076"/>
                  </a:cubicBezTo>
                  <a:cubicBezTo>
                    <a:pt x="433" y="9277"/>
                    <a:pt x="397" y="7481"/>
                    <a:pt x="381" y="5682"/>
                  </a:cubicBezTo>
                  <a:cubicBezTo>
                    <a:pt x="371" y="4741"/>
                    <a:pt x="364" y="3804"/>
                    <a:pt x="371" y="2864"/>
                  </a:cubicBezTo>
                  <a:cubicBezTo>
                    <a:pt x="374" y="1943"/>
                    <a:pt x="508" y="967"/>
                    <a:pt x="400" y="53"/>
                  </a:cubicBezTo>
                  <a:cubicBezTo>
                    <a:pt x="397" y="21"/>
                    <a:pt x="368" y="0"/>
                    <a:pt x="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3;p119">
              <a:extLst>
                <a:ext uri="{FF2B5EF4-FFF2-40B4-BE49-F238E27FC236}">
                  <a16:creationId xmlns:a16="http://schemas.microsoft.com/office/drawing/2014/main" id="{F691985B-F10D-C2DC-CA86-ACA548C41A2B}"/>
                </a:ext>
              </a:extLst>
            </p:cNvPr>
            <p:cNvSpPr/>
            <p:nvPr/>
          </p:nvSpPr>
          <p:spPr>
            <a:xfrm>
              <a:off x="5499591" y="3190796"/>
              <a:ext cx="41777" cy="108515"/>
            </a:xfrm>
            <a:custGeom>
              <a:avLst/>
              <a:gdLst/>
              <a:ahLst/>
              <a:cxnLst/>
              <a:rect l="l" t="t" r="r" b="b"/>
              <a:pathLst>
                <a:path w="718" h="1865" extrusionOk="0">
                  <a:moveTo>
                    <a:pt x="624" y="1"/>
                  </a:moveTo>
                  <a:cubicBezTo>
                    <a:pt x="607" y="1"/>
                    <a:pt x="589" y="8"/>
                    <a:pt x="573" y="27"/>
                  </a:cubicBezTo>
                  <a:cubicBezTo>
                    <a:pt x="180" y="502"/>
                    <a:pt x="1" y="1218"/>
                    <a:pt x="36" y="1826"/>
                  </a:cubicBezTo>
                  <a:cubicBezTo>
                    <a:pt x="38" y="1850"/>
                    <a:pt x="61" y="1864"/>
                    <a:pt x="81" y="1864"/>
                  </a:cubicBezTo>
                  <a:cubicBezTo>
                    <a:pt x="97" y="1864"/>
                    <a:pt x="112" y="1856"/>
                    <a:pt x="114" y="1836"/>
                  </a:cubicBezTo>
                  <a:cubicBezTo>
                    <a:pt x="163" y="1553"/>
                    <a:pt x="215" y="1270"/>
                    <a:pt x="306" y="996"/>
                  </a:cubicBezTo>
                  <a:cubicBezTo>
                    <a:pt x="407" y="687"/>
                    <a:pt x="563" y="414"/>
                    <a:pt x="694" y="118"/>
                  </a:cubicBezTo>
                  <a:cubicBezTo>
                    <a:pt x="718" y="65"/>
                    <a:pt x="67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74;p119">
              <a:extLst>
                <a:ext uri="{FF2B5EF4-FFF2-40B4-BE49-F238E27FC236}">
                  <a16:creationId xmlns:a16="http://schemas.microsoft.com/office/drawing/2014/main" id="{2104EB0D-F7B7-2012-5455-D8B3CF691280}"/>
                </a:ext>
              </a:extLst>
            </p:cNvPr>
            <p:cNvSpPr/>
            <p:nvPr/>
          </p:nvSpPr>
          <p:spPr>
            <a:xfrm>
              <a:off x="5493132" y="3757743"/>
              <a:ext cx="49225" cy="102056"/>
            </a:xfrm>
            <a:custGeom>
              <a:avLst/>
              <a:gdLst/>
              <a:ahLst/>
              <a:cxnLst/>
              <a:rect l="l" t="t" r="r" b="b"/>
              <a:pathLst>
                <a:path w="846" h="1754" extrusionOk="0">
                  <a:moveTo>
                    <a:pt x="727" y="1"/>
                  </a:moveTo>
                  <a:cubicBezTo>
                    <a:pt x="711" y="1"/>
                    <a:pt x="694" y="6"/>
                    <a:pt x="678" y="17"/>
                  </a:cubicBezTo>
                  <a:cubicBezTo>
                    <a:pt x="203" y="339"/>
                    <a:pt x="1" y="1140"/>
                    <a:pt x="99" y="1680"/>
                  </a:cubicBezTo>
                  <a:cubicBezTo>
                    <a:pt x="108" y="1731"/>
                    <a:pt x="148" y="1753"/>
                    <a:pt x="189" y="1753"/>
                  </a:cubicBezTo>
                  <a:cubicBezTo>
                    <a:pt x="244" y="1753"/>
                    <a:pt x="302" y="1715"/>
                    <a:pt x="304" y="1650"/>
                  </a:cubicBezTo>
                  <a:cubicBezTo>
                    <a:pt x="313" y="1374"/>
                    <a:pt x="320" y="1114"/>
                    <a:pt x="414" y="850"/>
                  </a:cubicBezTo>
                  <a:cubicBezTo>
                    <a:pt x="505" y="587"/>
                    <a:pt x="681" y="391"/>
                    <a:pt x="811" y="151"/>
                  </a:cubicBezTo>
                  <a:cubicBezTo>
                    <a:pt x="845" y="85"/>
                    <a:pt x="793" y="1"/>
                    <a:pt x="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75;p119">
              <a:extLst>
                <a:ext uri="{FF2B5EF4-FFF2-40B4-BE49-F238E27FC236}">
                  <a16:creationId xmlns:a16="http://schemas.microsoft.com/office/drawing/2014/main" id="{0F9242C0-C2B5-8414-7EF2-ADCD1279156C}"/>
                </a:ext>
              </a:extLst>
            </p:cNvPr>
            <p:cNvSpPr/>
            <p:nvPr/>
          </p:nvSpPr>
          <p:spPr>
            <a:xfrm>
              <a:off x="5461015" y="4044475"/>
              <a:ext cx="49050" cy="123061"/>
            </a:xfrm>
            <a:custGeom>
              <a:avLst/>
              <a:gdLst/>
              <a:ahLst/>
              <a:cxnLst/>
              <a:rect l="l" t="t" r="r" b="b"/>
              <a:pathLst>
                <a:path w="843" h="2115" extrusionOk="0">
                  <a:moveTo>
                    <a:pt x="119" y="1"/>
                  </a:moveTo>
                  <a:cubicBezTo>
                    <a:pt x="57" y="1"/>
                    <a:pt x="0" y="49"/>
                    <a:pt x="19" y="129"/>
                  </a:cubicBezTo>
                  <a:cubicBezTo>
                    <a:pt x="110" y="477"/>
                    <a:pt x="286" y="806"/>
                    <a:pt x="387" y="1154"/>
                  </a:cubicBezTo>
                  <a:cubicBezTo>
                    <a:pt x="478" y="1460"/>
                    <a:pt x="501" y="1804"/>
                    <a:pt x="657" y="2084"/>
                  </a:cubicBezTo>
                  <a:cubicBezTo>
                    <a:pt x="669" y="2104"/>
                    <a:pt x="690" y="2114"/>
                    <a:pt x="712" y="2114"/>
                  </a:cubicBezTo>
                  <a:cubicBezTo>
                    <a:pt x="739" y="2114"/>
                    <a:pt x="766" y="2099"/>
                    <a:pt x="771" y="2068"/>
                  </a:cubicBezTo>
                  <a:cubicBezTo>
                    <a:pt x="843" y="1749"/>
                    <a:pt x="729" y="1391"/>
                    <a:pt x="641" y="1082"/>
                  </a:cubicBezTo>
                  <a:cubicBezTo>
                    <a:pt x="540" y="737"/>
                    <a:pt x="426" y="340"/>
                    <a:pt x="211" y="48"/>
                  </a:cubicBezTo>
                  <a:cubicBezTo>
                    <a:pt x="187" y="15"/>
                    <a:pt x="152"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76;p119">
              <a:extLst>
                <a:ext uri="{FF2B5EF4-FFF2-40B4-BE49-F238E27FC236}">
                  <a16:creationId xmlns:a16="http://schemas.microsoft.com/office/drawing/2014/main" id="{D85FDFD5-A34E-2A51-50DF-DA50E83A65EF}"/>
                </a:ext>
              </a:extLst>
            </p:cNvPr>
            <p:cNvSpPr/>
            <p:nvPr/>
          </p:nvSpPr>
          <p:spPr>
            <a:xfrm>
              <a:off x="5389797" y="4249574"/>
              <a:ext cx="1222" cy="815"/>
            </a:xfrm>
            <a:custGeom>
              <a:avLst/>
              <a:gdLst/>
              <a:ahLst/>
              <a:cxnLst/>
              <a:rect l="l" t="t" r="r" b="b"/>
              <a:pathLst>
                <a:path w="21" h="14" extrusionOk="0">
                  <a:moveTo>
                    <a:pt x="10" y="1"/>
                  </a:moveTo>
                  <a:cubicBezTo>
                    <a:pt x="1" y="1"/>
                    <a:pt x="1" y="14"/>
                    <a:pt x="10" y="14"/>
                  </a:cubicBezTo>
                  <a:cubicBezTo>
                    <a:pt x="20" y="14"/>
                    <a:pt x="20" y="1"/>
                    <a:pt x="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77;p119">
              <a:extLst>
                <a:ext uri="{FF2B5EF4-FFF2-40B4-BE49-F238E27FC236}">
                  <a16:creationId xmlns:a16="http://schemas.microsoft.com/office/drawing/2014/main" id="{6C688C13-221E-4E3F-284C-02DF044F3D76}"/>
                </a:ext>
              </a:extLst>
            </p:cNvPr>
            <p:cNvSpPr/>
            <p:nvPr/>
          </p:nvSpPr>
          <p:spPr>
            <a:xfrm>
              <a:off x="5372749" y="4181673"/>
              <a:ext cx="16117" cy="37937"/>
            </a:xfrm>
            <a:custGeom>
              <a:avLst/>
              <a:gdLst/>
              <a:ahLst/>
              <a:cxnLst/>
              <a:rect l="l" t="t" r="r" b="b"/>
              <a:pathLst>
                <a:path w="277" h="652" extrusionOk="0">
                  <a:moveTo>
                    <a:pt x="32" y="1"/>
                  </a:moveTo>
                  <a:cubicBezTo>
                    <a:pt x="18" y="1"/>
                    <a:pt x="4" y="13"/>
                    <a:pt x="4" y="29"/>
                  </a:cubicBezTo>
                  <a:cubicBezTo>
                    <a:pt x="1" y="117"/>
                    <a:pt x="59" y="198"/>
                    <a:pt x="92" y="279"/>
                  </a:cubicBezTo>
                  <a:cubicBezTo>
                    <a:pt x="144" y="396"/>
                    <a:pt x="183" y="517"/>
                    <a:pt x="225" y="637"/>
                  </a:cubicBezTo>
                  <a:cubicBezTo>
                    <a:pt x="229" y="647"/>
                    <a:pt x="238" y="651"/>
                    <a:pt x="247" y="651"/>
                  </a:cubicBezTo>
                  <a:cubicBezTo>
                    <a:pt x="262" y="651"/>
                    <a:pt x="277" y="640"/>
                    <a:pt x="271" y="624"/>
                  </a:cubicBezTo>
                  <a:cubicBezTo>
                    <a:pt x="228" y="510"/>
                    <a:pt x="183" y="396"/>
                    <a:pt x="147" y="279"/>
                  </a:cubicBezTo>
                  <a:cubicBezTo>
                    <a:pt x="121" y="188"/>
                    <a:pt x="115" y="81"/>
                    <a:pt x="50" y="9"/>
                  </a:cubicBezTo>
                  <a:cubicBezTo>
                    <a:pt x="44" y="3"/>
                    <a:pt x="38" y="1"/>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78;p119">
              <a:extLst>
                <a:ext uri="{FF2B5EF4-FFF2-40B4-BE49-F238E27FC236}">
                  <a16:creationId xmlns:a16="http://schemas.microsoft.com/office/drawing/2014/main" id="{AA369E47-9691-55EF-DF79-2456FB63C9E6}"/>
                </a:ext>
              </a:extLst>
            </p:cNvPr>
            <p:cNvSpPr/>
            <p:nvPr/>
          </p:nvSpPr>
          <p:spPr>
            <a:xfrm>
              <a:off x="5245733" y="3845427"/>
              <a:ext cx="157216" cy="517556"/>
            </a:xfrm>
            <a:custGeom>
              <a:avLst/>
              <a:gdLst/>
              <a:ahLst/>
              <a:cxnLst/>
              <a:rect l="l" t="t" r="r" b="b"/>
              <a:pathLst>
                <a:path w="2702" h="8895" extrusionOk="0">
                  <a:moveTo>
                    <a:pt x="384" y="1"/>
                  </a:moveTo>
                  <a:cubicBezTo>
                    <a:pt x="352" y="1"/>
                    <a:pt x="321" y="19"/>
                    <a:pt x="313" y="56"/>
                  </a:cubicBezTo>
                  <a:cubicBezTo>
                    <a:pt x="1" y="1429"/>
                    <a:pt x="739" y="2974"/>
                    <a:pt x="1370" y="4152"/>
                  </a:cubicBezTo>
                  <a:cubicBezTo>
                    <a:pt x="1758" y="4874"/>
                    <a:pt x="2089" y="5596"/>
                    <a:pt x="2259" y="6406"/>
                  </a:cubicBezTo>
                  <a:cubicBezTo>
                    <a:pt x="2343" y="6797"/>
                    <a:pt x="2392" y="7200"/>
                    <a:pt x="2379" y="7604"/>
                  </a:cubicBezTo>
                  <a:cubicBezTo>
                    <a:pt x="2369" y="8010"/>
                    <a:pt x="2259" y="8420"/>
                    <a:pt x="2291" y="8827"/>
                  </a:cubicBezTo>
                  <a:cubicBezTo>
                    <a:pt x="2293" y="8864"/>
                    <a:pt x="2331" y="8895"/>
                    <a:pt x="2365" y="8895"/>
                  </a:cubicBezTo>
                  <a:cubicBezTo>
                    <a:pt x="2385" y="8895"/>
                    <a:pt x="2404" y="8885"/>
                    <a:pt x="2415" y="8860"/>
                  </a:cubicBezTo>
                  <a:cubicBezTo>
                    <a:pt x="2701" y="8232"/>
                    <a:pt x="2587" y="7392"/>
                    <a:pt x="2512" y="6725"/>
                  </a:cubicBezTo>
                  <a:cubicBezTo>
                    <a:pt x="2441" y="6058"/>
                    <a:pt x="2268" y="5421"/>
                    <a:pt x="2002" y="4802"/>
                  </a:cubicBezTo>
                  <a:cubicBezTo>
                    <a:pt x="1679" y="4051"/>
                    <a:pt x="1269" y="3338"/>
                    <a:pt x="993" y="2567"/>
                  </a:cubicBezTo>
                  <a:cubicBezTo>
                    <a:pt x="697" y="1744"/>
                    <a:pt x="677" y="892"/>
                    <a:pt x="459" y="56"/>
                  </a:cubicBezTo>
                  <a:cubicBezTo>
                    <a:pt x="449" y="19"/>
                    <a:pt x="416"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79;p119">
              <a:extLst>
                <a:ext uri="{FF2B5EF4-FFF2-40B4-BE49-F238E27FC236}">
                  <a16:creationId xmlns:a16="http://schemas.microsoft.com/office/drawing/2014/main" id="{F717BD81-D77B-6110-0DF4-451F74037D7E}"/>
                </a:ext>
              </a:extLst>
            </p:cNvPr>
            <p:cNvSpPr/>
            <p:nvPr/>
          </p:nvSpPr>
          <p:spPr>
            <a:xfrm>
              <a:off x="5174167" y="2885271"/>
              <a:ext cx="8960" cy="18968"/>
            </a:xfrm>
            <a:custGeom>
              <a:avLst/>
              <a:gdLst/>
              <a:ahLst/>
              <a:cxnLst/>
              <a:rect l="l" t="t" r="r" b="b"/>
              <a:pathLst>
                <a:path w="154" h="326" extrusionOk="0">
                  <a:moveTo>
                    <a:pt x="77" y="1"/>
                  </a:moveTo>
                  <a:cubicBezTo>
                    <a:pt x="42" y="1"/>
                    <a:pt x="7" y="23"/>
                    <a:pt x="7" y="69"/>
                  </a:cubicBezTo>
                  <a:cubicBezTo>
                    <a:pt x="7" y="140"/>
                    <a:pt x="1" y="215"/>
                    <a:pt x="24" y="284"/>
                  </a:cubicBezTo>
                  <a:cubicBezTo>
                    <a:pt x="32" y="311"/>
                    <a:pt x="54" y="325"/>
                    <a:pt x="77" y="325"/>
                  </a:cubicBezTo>
                  <a:cubicBezTo>
                    <a:pt x="100" y="325"/>
                    <a:pt x="123" y="311"/>
                    <a:pt x="131" y="284"/>
                  </a:cubicBezTo>
                  <a:cubicBezTo>
                    <a:pt x="154" y="215"/>
                    <a:pt x="144" y="140"/>
                    <a:pt x="144" y="69"/>
                  </a:cubicBezTo>
                  <a:cubicBezTo>
                    <a:pt x="146" y="23"/>
                    <a:pt x="111" y="1"/>
                    <a:pt x="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80;p119">
              <a:extLst>
                <a:ext uri="{FF2B5EF4-FFF2-40B4-BE49-F238E27FC236}">
                  <a16:creationId xmlns:a16="http://schemas.microsoft.com/office/drawing/2014/main" id="{BFE1C679-CDB3-8B7E-15CB-9B4BB7A3F2A4}"/>
                </a:ext>
              </a:extLst>
            </p:cNvPr>
            <p:cNvSpPr/>
            <p:nvPr/>
          </p:nvSpPr>
          <p:spPr>
            <a:xfrm>
              <a:off x="5151824" y="2831626"/>
              <a:ext cx="120676" cy="1061760"/>
            </a:xfrm>
            <a:custGeom>
              <a:avLst/>
              <a:gdLst/>
              <a:ahLst/>
              <a:cxnLst/>
              <a:rect l="l" t="t" r="r" b="b"/>
              <a:pathLst>
                <a:path w="2074" h="18248" extrusionOk="0">
                  <a:moveTo>
                    <a:pt x="561" y="0"/>
                  </a:moveTo>
                  <a:cubicBezTo>
                    <a:pt x="544" y="0"/>
                    <a:pt x="528" y="10"/>
                    <a:pt x="525" y="31"/>
                  </a:cubicBezTo>
                  <a:cubicBezTo>
                    <a:pt x="1" y="3041"/>
                    <a:pt x="1247" y="5930"/>
                    <a:pt x="1387" y="8923"/>
                  </a:cubicBezTo>
                  <a:cubicBezTo>
                    <a:pt x="1462" y="10491"/>
                    <a:pt x="1507" y="12059"/>
                    <a:pt x="1579" y="13624"/>
                  </a:cubicBezTo>
                  <a:cubicBezTo>
                    <a:pt x="1650" y="15150"/>
                    <a:pt x="1647" y="16735"/>
                    <a:pt x="1911" y="18244"/>
                  </a:cubicBezTo>
                  <a:cubicBezTo>
                    <a:pt x="1912" y="18247"/>
                    <a:pt x="1914" y="18248"/>
                    <a:pt x="1916" y="18248"/>
                  </a:cubicBezTo>
                  <a:cubicBezTo>
                    <a:pt x="1920" y="18248"/>
                    <a:pt x="1924" y="18245"/>
                    <a:pt x="1924" y="18241"/>
                  </a:cubicBezTo>
                  <a:cubicBezTo>
                    <a:pt x="2073" y="16725"/>
                    <a:pt x="1946" y="15147"/>
                    <a:pt x="1901" y="13624"/>
                  </a:cubicBezTo>
                  <a:cubicBezTo>
                    <a:pt x="1852" y="12059"/>
                    <a:pt x="1836" y="10485"/>
                    <a:pt x="1702" y="8923"/>
                  </a:cubicBezTo>
                  <a:cubicBezTo>
                    <a:pt x="1449" y="5969"/>
                    <a:pt x="440" y="3021"/>
                    <a:pt x="606" y="41"/>
                  </a:cubicBezTo>
                  <a:cubicBezTo>
                    <a:pt x="606" y="15"/>
                    <a:pt x="583" y="0"/>
                    <a:pt x="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102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4BA10E-77C6-2080-BAE3-4A65456B5EE4}"/>
              </a:ext>
            </a:extLst>
          </p:cNvPr>
          <p:cNvSpPr>
            <a:spLocks noGrp="1"/>
          </p:cNvSpPr>
          <p:nvPr>
            <p:ph type="title"/>
          </p:nvPr>
        </p:nvSpPr>
        <p:spPr/>
        <p:txBody>
          <a:bodyPr/>
          <a:lstStyle/>
          <a:p>
            <a:r>
              <a:rPr lang="en-ID" sz="1800" b="1" i="0" u="none" strike="noStrike" dirty="0">
                <a:solidFill>
                  <a:srgbClr val="1A984F"/>
                </a:solidFill>
                <a:effectLst/>
                <a:latin typeface="Montserrat" panose="00000500000000000000" pitchFamily="2" charset="0"/>
              </a:rPr>
              <a:t>Score</a:t>
            </a:r>
            <a:r>
              <a:rPr lang="en-ID" sz="1800" b="1" i="0" u="none" strike="noStrike" dirty="0">
                <a:solidFill>
                  <a:srgbClr val="D73026"/>
                </a:solidFill>
                <a:effectLst/>
                <a:latin typeface="Montserrat" panose="00000500000000000000" pitchFamily="2" charset="0"/>
              </a:rPr>
              <a:t> plot</a:t>
            </a:r>
            <a:endParaRPr lang="en-ID" dirty="0"/>
          </a:p>
        </p:txBody>
      </p:sp>
      <p:pic>
        <p:nvPicPr>
          <p:cNvPr id="2050" name="Picture 2">
            <a:extLst>
              <a:ext uri="{FF2B5EF4-FFF2-40B4-BE49-F238E27FC236}">
                <a16:creationId xmlns:a16="http://schemas.microsoft.com/office/drawing/2014/main" id="{0AB7C6F4-7CCB-7602-89D9-EF2A368DCA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202" y="593353"/>
            <a:ext cx="5668475" cy="368940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9534D641-7B0D-FC9C-0421-37645D8CCD99}"/>
              </a:ext>
            </a:extLst>
          </p:cNvPr>
          <p:cNvSpPr>
            <a:spLocks noGrp="1"/>
          </p:cNvSpPr>
          <p:nvPr>
            <p:ph type="body" idx="1"/>
          </p:nvPr>
        </p:nvSpPr>
        <p:spPr>
          <a:xfrm>
            <a:off x="398929" y="1593477"/>
            <a:ext cx="2445124" cy="2160612"/>
          </a:xfrm>
        </p:spPr>
        <p:txBody>
          <a:bodyPr/>
          <a:lstStyle/>
          <a:p>
            <a:pPr marL="127000" indent="0" rtl="0">
              <a:spcBef>
                <a:spcPts val="0"/>
              </a:spcBef>
              <a:spcAft>
                <a:spcPts val="0"/>
              </a:spcAft>
              <a:buNone/>
            </a:pPr>
            <a:r>
              <a:rPr lang="en-US" sz="1800" b="0" i="0" u="none" strike="noStrike" dirty="0">
                <a:solidFill>
                  <a:srgbClr val="000000"/>
                </a:solidFill>
                <a:effectLst/>
                <a:latin typeface="Barlow" panose="00000500000000000000" pitchFamily="2" charset="0"/>
              </a:rPr>
              <a:t>The result of the </a:t>
            </a:r>
            <a:r>
              <a:rPr lang="en-US" sz="1800" b="1" i="0" u="none" strike="noStrike" dirty="0">
                <a:solidFill>
                  <a:srgbClr val="000000"/>
                </a:solidFill>
                <a:effectLst/>
                <a:latin typeface="Barlow" panose="00000500000000000000" pitchFamily="2" charset="0"/>
              </a:rPr>
              <a:t>score plot</a:t>
            </a:r>
            <a:r>
              <a:rPr lang="en-US" sz="1800" b="0" i="0" u="none" strike="noStrike" dirty="0">
                <a:solidFill>
                  <a:srgbClr val="000000"/>
                </a:solidFill>
                <a:effectLst/>
                <a:latin typeface="Barlow" panose="00000500000000000000" pitchFamily="2" charset="0"/>
              </a:rPr>
              <a:t> can be taken as the best and ideal value, which is at point 5, or </a:t>
            </a:r>
            <a:r>
              <a:rPr lang="en-US" sz="1800" b="1" i="0" u="none" strike="noStrike" dirty="0">
                <a:solidFill>
                  <a:srgbClr val="000000"/>
                </a:solidFill>
                <a:effectLst/>
                <a:latin typeface="Barlow" panose="00000500000000000000" pitchFamily="2" charset="0"/>
              </a:rPr>
              <a:t>N = 5</a:t>
            </a:r>
            <a:endParaRPr lang="en-US" sz="2800" b="0" dirty="0">
              <a:effectLst/>
            </a:endParaRPr>
          </a:p>
          <a:p>
            <a:pPr marL="127000" indent="0">
              <a:buNone/>
            </a:pPr>
            <a:br>
              <a:rPr lang="en-US" sz="2800" dirty="0"/>
            </a:br>
            <a:endParaRPr lang="en-ID" sz="2000" dirty="0"/>
          </a:p>
        </p:txBody>
      </p:sp>
      <p:sp>
        <p:nvSpPr>
          <p:cNvPr id="5" name="Google Shape;949;p86">
            <a:extLst>
              <a:ext uri="{FF2B5EF4-FFF2-40B4-BE49-F238E27FC236}">
                <a16:creationId xmlns:a16="http://schemas.microsoft.com/office/drawing/2014/main" id="{31516642-0CE6-CDB2-7074-864ED4AFA1F6}"/>
              </a:ext>
            </a:extLst>
          </p:cNvPr>
          <p:cNvSpPr txBox="1">
            <a:spLocks/>
          </p:cNvSpPr>
          <p:nvPr/>
        </p:nvSpPr>
        <p:spPr>
          <a:xfrm rot="820405">
            <a:off x="-209464" y="1622385"/>
            <a:ext cx="1526700" cy="65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5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algn="l"/>
            <a:r>
              <a:rPr lang="en" sz="16000" dirty="0">
                <a:solidFill>
                  <a:schemeClr val="lt1"/>
                </a:solidFill>
              </a:rPr>
              <a:t>“</a:t>
            </a:r>
          </a:p>
        </p:txBody>
      </p:sp>
      <p:sp>
        <p:nvSpPr>
          <p:cNvPr id="6" name="Google Shape;949;p86">
            <a:extLst>
              <a:ext uri="{FF2B5EF4-FFF2-40B4-BE49-F238E27FC236}">
                <a16:creationId xmlns:a16="http://schemas.microsoft.com/office/drawing/2014/main" id="{CA3C3FFE-9B22-DD87-C657-13DEB8C51339}"/>
              </a:ext>
            </a:extLst>
          </p:cNvPr>
          <p:cNvSpPr txBox="1">
            <a:spLocks/>
          </p:cNvSpPr>
          <p:nvPr/>
        </p:nvSpPr>
        <p:spPr>
          <a:xfrm>
            <a:off x="1630192" y="3425289"/>
            <a:ext cx="818810" cy="1448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5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algn="l"/>
            <a:endParaRPr lang="en" sz="16000" dirty="0">
              <a:solidFill>
                <a:schemeClr val="lt1"/>
              </a:solidFill>
            </a:endParaRPr>
          </a:p>
        </p:txBody>
      </p:sp>
      <p:sp>
        <p:nvSpPr>
          <p:cNvPr id="7" name="Google Shape;949;p86">
            <a:extLst>
              <a:ext uri="{FF2B5EF4-FFF2-40B4-BE49-F238E27FC236}">
                <a16:creationId xmlns:a16="http://schemas.microsoft.com/office/drawing/2014/main" id="{424E4098-6553-C2BF-1990-4BA8592D0C04}"/>
              </a:ext>
            </a:extLst>
          </p:cNvPr>
          <p:cNvSpPr txBox="1">
            <a:spLocks/>
          </p:cNvSpPr>
          <p:nvPr/>
        </p:nvSpPr>
        <p:spPr>
          <a:xfrm rot="1174775">
            <a:off x="2280167" y="3360301"/>
            <a:ext cx="1127771" cy="5830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5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algn="l"/>
            <a:r>
              <a:rPr lang="en" sz="16000" dirty="0">
                <a:solidFill>
                  <a:schemeClr val="lt1"/>
                </a:solidFill>
              </a:rPr>
              <a:t>”</a:t>
            </a:r>
          </a:p>
        </p:txBody>
      </p:sp>
    </p:spTree>
    <p:extLst>
      <p:ext uri="{BB962C8B-B14F-4D97-AF65-F5344CB8AC3E}">
        <p14:creationId xmlns:p14="http://schemas.microsoft.com/office/powerpoint/2010/main" val="2043542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531879-3781-2693-3268-B026FF194E24}"/>
              </a:ext>
            </a:extLst>
          </p:cNvPr>
          <p:cNvSpPr>
            <a:spLocks noGrp="1"/>
          </p:cNvSpPr>
          <p:nvPr>
            <p:ph type="body" idx="1"/>
          </p:nvPr>
        </p:nvSpPr>
        <p:spPr>
          <a:xfrm>
            <a:off x="381664" y="1455089"/>
            <a:ext cx="3244132" cy="2472855"/>
          </a:xfrm>
        </p:spPr>
        <p:txBody>
          <a:bodyPr/>
          <a:lstStyle/>
          <a:p>
            <a:pPr marL="127000" indent="0">
              <a:buNone/>
            </a:pPr>
            <a:endParaRPr lang="en-US" dirty="0"/>
          </a:p>
          <a:p>
            <a:pPr marL="0" indent="0" rtl="0">
              <a:spcBef>
                <a:spcPts val="0"/>
              </a:spcBef>
              <a:spcAft>
                <a:spcPts val="0"/>
              </a:spcAft>
              <a:buNone/>
            </a:pPr>
            <a:r>
              <a:rPr lang="en-US" b="0" i="0" u="none" strike="noStrike" dirty="0">
                <a:solidFill>
                  <a:srgbClr val="191919"/>
                </a:solidFill>
                <a:effectLst/>
                <a:latin typeface="Barlow" panose="00000500000000000000" pitchFamily="2" charset="0"/>
              </a:rPr>
              <a:t>From the results of this customer clustering and visualized with a scatterplot as shown below.</a:t>
            </a:r>
            <a:endParaRPr lang="en-US" b="0" dirty="0">
              <a:effectLst/>
            </a:endParaRPr>
          </a:p>
          <a:p>
            <a:pPr marL="0" indent="0" rtl="0">
              <a:spcBef>
                <a:spcPts val="0"/>
              </a:spcBef>
              <a:spcAft>
                <a:spcPts val="0"/>
              </a:spcAft>
              <a:buNone/>
            </a:pPr>
            <a:br>
              <a:rPr lang="en-US" b="0" dirty="0">
                <a:effectLst/>
              </a:rPr>
            </a:br>
            <a:r>
              <a:rPr lang="en-US" b="0" i="0" u="none" strike="noStrike" dirty="0">
                <a:solidFill>
                  <a:srgbClr val="191919"/>
                </a:solidFill>
                <a:effectLst/>
                <a:latin typeface="Barlow" panose="00000500000000000000" pitchFamily="2" charset="0"/>
              </a:rPr>
              <a:t>This diagram shows the distribution of customer data which is divided into clusters according to the K-Means Clustering algorithm.</a:t>
            </a:r>
            <a:endParaRPr lang="en-US" b="0" dirty="0">
              <a:effectLst/>
            </a:endParaRPr>
          </a:p>
          <a:p>
            <a:pPr marL="127000" indent="0">
              <a:buNone/>
            </a:pPr>
            <a:br>
              <a:rPr lang="en-US" dirty="0"/>
            </a:br>
            <a:endParaRPr lang="en-ID" dirty="0"/>
          </a:p>
        </p:txBody>
      </p:sp>
      <p:pic>
        <p:nvPicPr>
          <p:cNvPr id="3074" name="Picture 2">
            <a:extLst>
              <a:ext uri="{FF2B5EF4-FFF2-40B4-BE49-F238E27FC236}">
                <a16:creationId xmlns:a16="http://schemas.microsoft.com/office/drawing/2014/main" id="{9886ABF8-82BE-12F2-8F3B-E0AC9613E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893" y="368919"/>
            <a:ext cx="5140613" cy="420489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901;p83">
            <a:extLst>
              <a:ext uri="{FF2B5EF4-FFF2-40B4-BE49-F238E27FC236}">
                <a16:creationId xmlns:a16="http://schemas.microsoft.com/office/drawing/2014/main" id="{B45EE6A8-FBD2-DD50-7F1F-318CB2348AEC}"/>
              </a:ext>
            </a:extLst>
          </p:cNvPr>
          <p:cNvSpPr/>
          <p:nvPr/>
        </p:nvSpPr>
        <p:spPr>
          <a:xfrm rot="10800000" flipH="1">
            <a:off x="2361463" y="3659302"/>
            <a:ext cx="938302" cy="833810"/>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913;p83">
            <a:extLst>
              <a:ext uri="{FF2B5EF4-FFF2-40B4-BE49-F238E27FC236}">
                <a16:creationId xmlns:a16="http://schemas.microsoft.com/office/drawing/2014/main" id="{81211013-C2AD-B2A4-8BB5-8C12B523ECAC}"/>
              </a:ext>
            </a:extLst>
          </p:cNvPr>
          <p:cNvGrpSpPr/>
          <p:nvPr/>
        </p:nvGrpSpPr>
        <p:grpSpPr>
          <a:xfrm>
            <a:off x="2611364" y="3778448"/>
            <a:ext cx="438497" cy="432080"/>
            <a:chOff x="-64774725" y="1916550"/>
            <a:chExt cx="319000" cy="314400"/>
          </a:xfrm>
        </p:grpSpPr>
        <p:sp>
          <p:nvSpPr>
            <p:cNvPr id="6" name="Google Shape;914;p83">
              <a:extLst>
                <a:ext uri="{FF2B5EF4-FFF2-40B4-BE49-F238E27FC236}">
                  <a16:creationId xmlns:a16="http://schemas.microsoft.com/office/drawing/2014/main" id="{FCE0565F-FF3F-731B-1FCC-BAA08CCA5FAA}"/>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15;p83">
              <a:extLst>
                <a:ext uri="{FF2B5EF4-FFF2-40B4-BE49-F238E27FC236}">
                  <a16:creationId xmlns:a16="http://schemas.microsoft.com/office/drawing/2014/main" id="{32B8CAAF-4731-DC9D-1749-A6D8C8E1C881}"/>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4025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32A6C3-D5D0-9FB3-8049-36B93A6FFAF9}"/>
              </a:ext>
            </a:extLst>
          </p:cNvPr>
          <p:cNvSpPr>
            <a:spLocks noGrp="1"/>
          </p:cNvSpPr>
          <p:nvPr>
            <p:ph type="body" idx="1"/>
          </p:nvPr>
        </p:nvSpPr>
        <p:spPr>
          <a:xfrm>
            <a:off x="218837" y="628321"/>
            <a:ext cx="2619778" cy="1144819"/>
          </a:xfrm>
        </p:spPr>
        <p:txBody>
          <a:bodyPr/>
          <a:lstStyle/>
          <a:p>
            <a:pPr marL="127000" indent="0">
              <a:buNone/>
            </a:pPr>
            <a:r>
              <a:rPr lang="en-US" dirty="0"/>
              <a:t>shopping capabilities and income for each cluster</a:t>
            </a:r>
            <a:endParaRPr lang="en-ID" dirty="0"/>
          </a:p>
        </p:txBody>
      </p:sp>
      <p:sp>
        <p:nvSpPr>
          <p:cNvPr id="4" name="Text Placeholder 1">
            <a:extLst>
              <a:ext uri="{FF2B5EF4-FFF2-40B4-BE49-F238E27FC236}">
                <a16:creationId xmlns:a16="http://schemas.microsoft.com/office/drawing/2014/main" id="{50D96DB5-2781-ACFD-7CA3-257ECBBCF298}"/>
              </a:ext>
            </a:extLst>
          </p:cNvPr>
          <p:cNvSpPr txBox="1">
            <a:spLocks/>
          </p:cNvSpPr>
          <p:nvPr/>
        </p:nvSpPr>
        <p:spPr>
          <a:xfrm>
            <a:off x="218837" y="1773139"/>
            <a:ext cx="2689614" cy="26398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Nunito Light"/>
              <a:buChar char="○"/>
              <a:defRPr sz="1600" b="0" i="0" u="none" strike="noStrike" cap="none">
                <a:solidFill>
                  <a:schemeClr val="dk1"/>
                </a:solidFill>
                <a:latin typeface="Manrope"/>
                <a:ea typeface="Manrope"/>
                <a:cs typeface="Manrope"/>
                <a:sym typeface="Manrope"/>
              </a:defRPr>
            </a:lvl2pPr>
            <a:lvl3pPr marL="1371600" marR="0" lvl="2" indent="-323850" algn="l" rtl="0">
              <a:lnSpc>
                <a:spcPct val="100000"/>
              </a:lnSpc>
              <a:spcBef>
                <a:spcPts val="1600"/>
              </a:spcBef>
              <a:spcAft>
                <a:spcPts val="0"/>
              </a:spcAft>
              <a:buClr>
                <a:schemeClr val="dk1"/>
              </a:buClr>
              <a:buSzPts val="1500"/>
              <a:buFont typeface="Nunito Light"/>
              <a:buChar char="■"/>
              <a:defRPr sz="1600" b="0" i="0" u="none" strike="noStrike" cap="none">
                <a:solidFill>
                  <a:schemeClr val="dk1"/>
                </a:solidFill>
                <a:latin typeface="Manrope"/>
                <a:ea typeface="Manrope"/>
                <a:cs typeface="Manrope"/>
                <a:sym typeface="Manrope"/>
              </a:defRPr>
            </a:lvl3pPr>
            <a:lvl4pPr marL="1828800" marR="0" lvl="3" indent="-323850" algn="l" rtl="0">
              <a:lnSpc>
                <a:spcPct val="100000"/>
              </a:lnSpc>
              <a:spcBef>
                <a:spcPts val="1600"/>
              </a:spcBef>
              <a:spcAft>
                <a:spcPts val="0"/>
              </a:spcAft>
              <a:buClr>
                <a:schemeClr val="dk1"/>
              </a:buClr>
              <a:buSzPts val="1500"/>
              <a:buFont typeface="Nunito Light"/>
              <a:buChar char="●"/>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1600"/>
              </a:spcBef>
              <a:spcAft>
                <a:spcPts val="0"/>
              </a:spcAft>
              <a:buClr>
                <a:schemeClr val="dk1"/>
              </a:buClr>
              <a:buSzPts val="1600"/>
              <a:buFont typeface="Nunito Light"/>
              <a:buChar char="○"/>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1600"/>
              </a:spcBef>
              <a:spcAft>
                <a:spcPts val="0"/>
              </a:spcAft>
              <a:buClr>
                <a:schemeClr val="dk1"/>
              </a:buClr>
              <a:buSzPts val="1600"/>
              <a:buFont typeface="Nunito Light"/>
              <a:buChar char="■"/>
              <a:defRPr sz="1600" b="0" i="0" u="none" strike="noStrike" cap="none">
                <a:solidFill>
                  <a:schemeClr val="dk1"/>
                </a:solidFill>
                <a:latin typeface="Manrope"/>
                <a:ea typeface="Manrope"/>
                <a:cs typeface="Manrope"/>
                <a:sym typeface="Manrope"/>
              </a:defRPr>
            </a:lvl6pPr>
            <a:lvl7pPr marL="3200400" marR="0" lvl="6" indent="-311150" algn="l" rtl="0">
              <a:lnSpc>
                <a:spcPct val="100000"/>
              </a:lnSpc>
              <a:spcBef>
                <a:spcPts val="1600"/>
              </a:spcBef>
              <a:spcAft>
                <a:spcPts val="0"/>
              </a:spcAft>
              <a:buClr>
                <a:schemeClr val="dk1"/>
              </a:buClr>
              <a:buSzPts val="1300"/>
              <a:buFont typeface="Nunito Light"/>
              <a:buChar char="●"/>
              <a:defRPr sz="1600" b="0" i="0" u="none" strike="noStrike" cap="none">
                <a:solidFill>
                  <a:schemeClr val="dk1"/>
                </a:solidFill>
                <a:latin typeface="Manrope"/>
                <a:ea typeface="Manrope"/>
                <a:cs typeface="Manrope"/>
                <a:sym typeface="Manrope"/>
              </a:defRPr>
            </a:lvl7pPr>
            <a:lvl8pPr marL="3657600" marR="0" lvl="7" indent="-311150" algn="l" rtl="0">
              <a:lnSpc>
                <a:spcPct val="100000"/>
              </a:lnSpc>
              <a:spcBef>
                <a:spcPts val="1600"/>
              </a:spcBef>
              <a:spcAft>
                <a:spcPts val="0"/>
              </a:spcAft>
              <a:buClr>
                <a:schemeClr val="dk1"/>
              </a:buClr>
              <a:buSzPts val="1300"/>
              <a:buFont typeface="Nunito Light"/>
              <a:buChar char="○"/>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1600"/>
              </a:spcBef>
              <a:spcAft>
                <a:spcPts val="1600"/>
              </a:spcAft>
              <a:buClr>
                <a:schemeClr val="dk1"/>
              </a:buClr>
              <a:buSzPts val="1600"/>
              <a:buFont typeface="Nunito Light"/>
              <a:buChar char="■"/>
              <a:defRPr sz="1600" b="0" i="0" u="none" strike="noStrike" cap="none">
                <a:solidFill>
                  <a:schemeClr val="dk1"/>
                </a:solidFill>
                <a:latin typeface="Manrope"/>
                <a:ea typeface="Manrope"/>
                <a:cs typeface="Manrope"/>
                <a:sym typeface="Manrope"/>
              </a:defRPr>
            </a:lvl9pPr>
          </a:lstStyle>
          <a:p>
            <a:pPr marL="127000" indent="0" algn="l">
              <a:buNone/>
            </a:pPr>
            <a:r>
              <a:rPr lang="en-US" b="1" i="0" dirty="0">
                <a:solidFill>
                  <a:srgbClr val="3C4043"/>
                </a:solidFill>
                <a:effectLst/>
                <a:latin typeface="Inter"/>
              </a:rPr>
              <a:t>Income vs shopping plot shows the clusters pattern</a:t>
            </a:r>
          </a:p>
          <a:p>
            <a:pPr marL="127000" indent="0" algn="l">
              <a:buNone/>
            </a:pPr>
            <a:endParaRPr lang="en-US" b="0" i="0" dirty="0">
              <a:solidFill>
                <a:srgbClr val="3C4043"/>
              </a:solidFill>
              <a:effectLst/>
              <a:latin typeface="Inter"/>
            </a:endParaRPr>
          </a:p>
          <a:p>
            <a:pPr algn="l">
              <a:buFont typeface="Arial" panose="020B0604020202020204" pitchFamily="34" charset="0"/>
              <a:buChar char="•"/>
            </a:pPr>
            <a:r>
              <a:rPr lang="en-US" dirty="0">
                <a:solidFill>
                  <a:srgbClr val="3C4043"/>
                </a:solidFill>
                <a:latin typeface="Inter"/>
              </a:rPr>
              <a:t>cluster</a:t>
            </a:r>
            <a:r>
              <a:rPr lang="en-US" b="0" i="0" dirty="0">
                <a:solidFill>
                  <a:srgbClr val="3C4043"/>
                </a:solidFill>
                <a:effectLst/>
                <a:latin typeface="Inter"/>
              </a:rPr>
              <a:t> 1: high shopping &amp; high income</a:t>
            </a:r>
          </a:p>
          <a:p>
            <a:pPr algn="l">
              <a:buFont typeface="Arial" panose="020B0604020202020204" pitchFamily="34" charset="0"/>
              <a:buChar char="•"/>
            </a:pPr>
            <a:r>
              <a:rPr lang="en-US" dirty="0">
                <a:solidFill>
                  <a:srgbClr val="3C4043"/>
                </a:solidFill>
                <a:latin typeface="Inter"/>
              </a:rPr>
              <a:t>cluster</a:t>
            </a:r>
            <a:r>
              <a:rPr lang="en-US" b="0" i="0" dirty="0">
                <a:solidFill>
                  <a:srgbClr val="3C4043"/>
                </a:solidFill>
                <a:effectLst/>
                <a:latin typeface="Inter"/>
              </a:rPr>
              <a:t> 2: most are low shopping and income, but some are in high.</a:t>
            </a:r>
          </a:p>
          <a:p>
            <a:pPr algn="l">
              <a:buFont typeface="Arial" panose="020B0604020202020204" pitchFamily="34" charset="0"/>
              <a:buChar char="•"/>
            </a:pPr>
            <a:r>
              <a:rPr lang="en-US" dirty="0">
                <a:solidFill>
                  <a:srgbClr val="3C4043"/>
                </a:solidFill>
                <a:latin typeface="Inter"/>
              </a:rPr>
              <a:t>cluster</a:t>
            </a:r>
            <a:r>
              <a:rPr lang="en-US" b="0" i="0" dirty="0">
                <a:solidFill>
                  <a:srgbClr val="3C4043"/>
                </a:solidFill>
                <a:effectLst/>
                <a:latin typeface="Inter"/>
              </a:rPr>
              <a:t> 3 &amp; 4: most are low shopping and income</a:t>
            </a:r>
          </a:p>
          <a:p>
            <a:pPr algn="l">
              <a:buFont typeface="Arial" panose="020B0604020202020204" pitchFamily="34" charset="0"/>
              <a:buChar char="•"/>
            </a:pPr>
            <a:r>
              <a:rPr lang="en-US" dirty="0">
                <a:solidFill>
                  <a:srgbClr val="3C4043"/>
                </a:solidFill>
                <a:latin typeface="Inter"/>
              </a:rPr>
              <a:t>cluster</a:t>
            </a:r>
            <a:r>
              <a:rPr lang="en-US" b="0" i="0" dirty="0">
                <a:solidFill>
                  <a:srgbClr val="3C4043"/>
                </a:solidFill>
                <a:effectLst/>
                <a:latin typeface="Inter"/>
              </a:rPr>
              <a:t> 5 : high shopping &amp; low income</a:t>
            </a:r>
          </a:p>
        </p:txBody>
      </p:sp>
      <p:pic>
        <p:nvPicPr>
          <p:cNvPr id="3" name="Picture 2">
            <a:extLst>
              <a:ext uri="{FF2B5EF4-FFF2-40B4-BE49-F238E27FC236}">
                <a16:creationId xmlns:a16="http://schemas.microsoft.com/office/drawing/2014/main" id="{D7F64249-EE6A-07BA-00FA-BDFB93C39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493" y="442244"/>
            <a:ext cx="5599747" cy="397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102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CFCBDB-C11E-6E44-C707-7F109C84F832}"/>
              </a:ext>
            </a:extLst>
          </p:cNvPr>
          <p:cNvSpPr>
            <a:spLocks noGrp="1"/>
          </p:cNvSpPr>
          <p:nvPr>
            <p:ph type="body" idx="1"/>
          </p:nvPr>
        </p:nvSpPr>
        <p:spPr>
          <a:xfrm>
            <a:off x="143124" y="1693795"/>
            <a:ext cx="2107095" cy="1248187"/>
          </a:xfrm>
        </p:spPr>
        <p:txBody>
          <a:bodyPr/>
          <a:lstStyle/>
          <a:p>
            <a:pPr marL="127000" indent="0">
              <a:buNone/>
            </a:pPr>
            <a:r>
              <a:rPr lang="en-US" dirty="0"/>
              <a:t>the count of each cluster</a:t>
            </a:r>
            <a:endParaRPr lang="en-ID" dirty="0"/>
          </a:p>
        </p:txBody>
      </p:sp>
      <p:pic>
        <p:nvPicPr>
          <p:cNvPr id="5122" name="Picture 2">
            <a:extLst>
              <a:ext uri="{FF2B5EF4-FFF2-40B4-BE49-F238E27FC236}">
                <a16:creationId xmlns:a16="http://schemas.microsoft.com/office/drawing/2014/main" id="{D1F743E8-EDD1-3F89-A1EE-5D96F620C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719" y="124736"/>
            <a:ext cx="6591300" cy="4629150"/>
          </a:xfrm>
          <a:prstGeom prst="rect">
            <a:avLst/>
          </a:prstGeom>
          <a:noFill/>
          <a:extLst>
            <a:ext uri="{909E8E84-426E-40DD-AFC4-6F175D3DCCD1}">
              <a14:hiddenFill xmlns:a14="http://schemas.microsoft.com/office/drawing/2010/main">
                <a:solidFill>
                  <a:srgbClr val="FFFFFF"/>
                </a:solidFill>
              </a14:hiddenFill>
            </a:ext>
          </a:extLst>
        </p:spPr>
      </p:pic>
      <p:sp>
        <p:nvSpPr>
          <p:cNvPr id="5170" name="Google Shape;1803;p118">
            <a:extLst>
              <a:ext uri="{FF2B5EF4-FFF2-40B4-BE49-F238E27FC236}">
                <a16:creationId xmlns:a16="http://schemas.microsoft.com/office/drawing/2014/main" id="{39EFBDCF-5422-CC91-F037-8BA9EECB0028}"/>
              </a:ext>
            </a:extLst>
          </p:cNvPr>
          <p:cNvSpPr/>
          <p:nvPr/>
        </p:nvSpPr>
        <p:spPr>
          <a:xfrm>
            <a:off x="357725" y="2727477"/>
            <a:ext cx="620286" cy="977830"/>
          </a:xfrm>
          <a:custGeom>
            <a:avLst/>
            <a:gdLst/>
            <a:ahLst/>
            <a:cxnLst/>
            <a:rect l="l" t="t" r="r" b="b"/>
            <a:pathLst>
              <a:path w="9027" h="9051" extrusionOk="0">
                <a:moveTo>
                  <a:pt x="8240" y="3740"/>
                </a:moveTo>
                <a:cubicBezTo>
                  <a:pt x="8383" y="3740"/>
                  <a:pt x="8502" y="3859"/>
                  <a:pt x="8502" y="4002"/>
                </a:cubicBezTo>
                <a:cubicBezTo>
                  <a:pt x="8502" y="4144"/>
                  <a:pt x="8383" y="4264"/>
                  <a:pt x="8240" y="4264"/>
                </a:cubicBezTo>
                <a:cubicBezTo>
                  <a:pt x="8097" y="4264"/>
                  <a:pt x="7978" y="4144"/>
                  <a:pt x="7978" y="4002"/>
                </a:cubicBezTo>
                <a:cubicBezTo>
                  <a:pt x="7978" y="3859"/>
                  <a:pt x="8097" y="3740"/>
                  <a:pt x="8240" y="3740"/>
                </a:cubicBezTo>
                <a:close/>
                <a:moveTo>
                  <a:pt x="8240" y="5859"/>
                </a:moveTo>
                <a:cubicBezTo>
                  <a:pt x="8383" y="5859"/>
                  <a:pt x="8502" y="5978"/>
                  <a:pt x="8502" y="6121"/>
                </a:cubicBezTo>
                <a:cubicBezTo>
                  <a:pt x="8502" y="6264"/>
                  <a:pt x="8383" y="6383"/>
                  <a:pt x="8240" y="6383"/>
                </a:cubicBezTo>
                <a:cubicBezTo>
                  <a:pt x="8097" y="6383"/>
                  <a:pt x="7978" y="6264"/>
                  <a:pt x="7978" y="6121"/>
                </a:cubicBezTo>
                <a:cubicBezTo>
                  <a:pt x="7978" y="5978"/>
                  <a:pt x="8097" y="5859"/>
                  <a:pt x="8240" y="5859"/>
                </a:cubicBezTo>
                <a:close/>
                <a:moveTo>
                  <a:pt x="3168" y="549"/>
                </a:moveTo>
                <a:lnTo>
                  <a:pt x="3168" y="4264"/>
                </a:lnTo>
                <a:lnTo>
                  <a:pt x="3692" y="4264"/>
                </a:lnTo>
                <a:lnTo>
                  <a:pt x="3692" y="1072"/>
                </a:lnTo>
                <a:lnTo>
                  <a:pt x="4240" y="1072"/>
                </a:lnTo>
                <a:lnTo>
                  <a:pt x="4240" y="4264"/>
                </a:lnTo>
                <a:lnTo>
                  <a:pt x="4763" y="4264"/>
                </a:lnTo>
                <a:lnTo>
                  <a:pt x="4763" y="2120"/>
                </a:lnTo>
                <a:lnTo>
                  <a:pt x="5287" y="2120"/>
                </a:lnTo>
                <a:lnTo>
                  <a:pt x="5287" y="6073"/>
                </a:lnTo>
                <a:lnTo>
                  <a:pt x="4763" y="7669"/>
                </a:lnTo>
                <a:lnTo>
                  <a:pt x="4763" y="8526"/>
                </a:lnTo>
                <a:lnTo>
                  <a:pt x="1572" y="8526"/>
                </a:lnTo>
                <a:lnTo>
                  <a:pt x="1572" y="7598"/>
                </a:lnTo>
                <a:lnTo>
                  <a:pt x="524" y="6550"/>
                </a:lnTo>
                <a:lnTo>
                  <a:pt x="524" y="3787"/>
                </a:lnTo>
                <a:cubicBezTo>
                  <a:pt x="834" y="3883"/>
                  <a:pt x="1048" y="4192"/>
                  <a:pt x="1048" y="4526"/>
                </a:cubicBezTo>
                <a:lnTo>
                  <a:pt x="1048" y="5335"/>
                </a:lnTo>
                <a:lnTo>
                  <a:pt x="1310" y="5335"/>
                </a:lnTo>
                <a:cubicBezTo>
                  <a:pt x="2049" y="5335"/>
                  <a:pt x="2644" y="5931"/>
                  <a:pt x="2644" y="6645"/>
                </a:cubicBezTo>
                <a:lnTo>
                  <a:pt x="3168" y="6645"/>
                </a:lnTo>
                <a:cubicBezTo>
                  <a:pt x="3168" y="5716"/>
                  <a:pt x="2477" y="4954"/>
                  <a:pt x="1572" y="4811"/>
                </a:cubicBezTo>
                <a:lnTo>
                  <a:pt x="1572" y="1072"/>
                </a:lnTo>
                <a:lnTo>
                  <a:pt x="2120" y="1072"/>
                </a:lnTo>
                <a:lnTo>
                  <a:pt x="2120" y="4264"/>
                </a:lnTo>
                <a:lnTo>
                  <a:pt x="2644" y="4264"/>
                </a:lnTo>
                <a:lnTo>
                  <a:pt x="2644" y="549"/>
                </a:lnTo>
                <a:close/>
                <a:moveTo>
                  <a:pt x="8240" y="7979"/>
                </a:moveTo>
                <a:cubicBezTo>
                  <a:pt x="8383" y="7979"/>
                  <a:pt x="8502" y="8098"/>
                  <a:pt x="8502" y="8241"/>
                </a:cubicBezTo>
                <a:cubicBezTo>
                  <a:pt x="8502" y="8383"/>
                  <a:pt x="8383" y="8526"/>
                  <a:pt x="8240" y="8526"/>
                </a:cubicBezTo>
                <a:cubicBezTo>
                  <a:pt x="8097" y="8526"/>
                  <a:pt x="7978" y="8383"/>
                  <a:pt x="7978" y="8241"/>
                </a:cubicBezTo>
                <a:cubicBezTo>
                  <a:pt x="7978" y="8098"/>
                  <a:pt x="8097" y="7979"/>
                  <a:pt x="8240" y="7979"/>
                </a:cubicBezTo>
                <a:close/>
                <a:moveTo>
                  <a:pt x="2120" y="1"/>
                </a:moveTo>
                <a:lnTo>
                  <a:pt x="2120" y="549"/>
                </a:lnTo>
                <a:lnTo>
                  <a:pt x="1048" y="549"/>
                </a:lnTo>
                <a:lnTo>
                  <a:pt x="1048" y="3478"/>
                </a:lnTo>
                <a:cubicBezTo>
                  <a:pt x="834" y="3311"/>
                  <a:pt x="548" y="3216"/>
                  <a:pt x="263" y="3216"/>
                </a:cubicBezTo>
                <a:lnTo>
                  <a:pt x="1" y="3216"/>
                </a:lnTo>
                <a:lnTo>
                  <a:pt x="1" y="6764"/>
                </a:lnTo>
                <a:lnTo>
                  <a:pt x="1048" y="7812"/>
                </a:lnTo>
                <a:lnTo>
                  <a:pt x="1048" y="9050"/>
                </a:lnTo>
                <a:lnTo>
                  <a:pt x="5287" y="9050"/>
                </a:lnTo>
                <a:lnTo>
                  <a:pt x="5287" y="8098"/>
                </a:lnTo>
                <a:lnTo>
                  <a:pt x="7455" y="8407"/>
                </a:lnTo>
                <a:cubicBezTo>
                  <a:pt x="7526" y="8764"/>
                  <a:pt x="7859" y="9050"/>
                  <a:pt x="8240" y="9050"/>
                </a:cubicBezTo>
                <a:cubicBezTo>
                  <a:pt x="8693" y="9050"/>
                  <a:pt x="9026" y="8669"/>
                  <a:pt x="9026" y="8241"/>
                </a:cubicBezTo>
                <a:cubicBezTo>
                  <a:pt x="9026" y="7812"/>
                  <a:pt x="8669" y="7455"/>
                  <a:pt x="8240" y="7455"/>
                </a:cubicBezTo>
                <a:cubicBezTo>
                  <a:pt x="7931" y="7455"/>
                  <a:pt x="7669" y="7621"/>
                  <a:pt x="7550" y="7883"/>
                </a:cubicBezTo>
                <a:lnTo>
                  <a:pt x="5359" y="7574"/>
                </a:lnTo>
                <a:lnTo>
                  <a:pt x="5740" y="6383"/>
                </a:lnTo>
                <a:lnTo>
                  <a:pt x="7502" y="6383"/>
                </a:lnTo>
                <a:cubicBezTo>
                  <a:pt x="7597" y="6693"/>
                  <a:pt x="7907" y="6907"/>
                  <a:pt x="8240" y="6907"/>
                </a:cubicBezTo>
                <a:cubicBezTo>
                  <a:pt x="8669" y="6907"/>
                  <a:pt x="9026" y="6550"/>
                  <a:pt x="9026" y="6121"/>
                </a:cubicBezTo>
                <a:cubicBezTo>
                  <a:pt x="9026" y="5692"/>
                  <a:pt x="8669" y="5335"/>
                  <a:pt x="8240" y="5335"/>
                </a:cubicBezTo>
                <a:cubicBezTo>
                  <a:pt x="7907" y="5335"/>
                  <a:pt x="7597" y="5550"/>
                  <a:pt x="7502" y="5859"/>
                </a:cubicBezTo>
                <a:lnTo>
                  <a:pt x="5811" y="5859"/>
                </a:lnTo>
                <a:lnTo>
                  <a:pt x="5811" y="4740"/>
                </a:lnTo>
                <a:lnTo>
                  <a:pt x="7550" y="4406"/>
                </a:lnTo>
                <a:cubicBezTo>
                  <a:pt x="7693" y="4645"/>
                  <a:pt x="7955" y="4787"/>
                  <a:pt x="8240" y="4787"/>
                </a:cubicBezTo>
                <a:cubicBezTo>
                  <a:pt x="8669" y="4787"/>
                  <a:pt x="9026" y="4430"/>
                  <a:pt x="9026" y="4002"/>
                </a:cubicBezTo>
                <a:cubicBezTo>
                  <a:pt x="9026" y="3573"/>
                  <a:pt x="8669" y="3216"/>
                  <a:pt x="8240" y="3216"/>
                </a:cubicBezTo>
                <a:cubicBezTo>
                  <a:pt x="7836" y="3216"/>
                  <a:pt x="7502" y="3502"/>
                  <a:pt x="7455" y="3883"/>
                </a:cubicBezTo>
                <a:lnTo>
                  <a:pt x="5811" y="4216"/>
                </a:lnTo>
                <a:lnTo>
                  <a:pt x="5811" y="1596"/>
                </a:lnTo>
                <a:lnTo>
                  <a:pt x="4763" y="1596"/>
                </a:lnTo>
                <a:lnTo>
                  <a:pt x="4763" y="549"/>
                </a:lnTo>
                <a:lnTo>
                  <a:pt x="3692" y="549"/>
                </a:lnTo>
                <a:lnTo>
                  <a:pt x="36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454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1984F58D-B4B4-B816-9DCB-B85AF6D8F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22" y="1308715"/>
            <a:ext cx="4345178" cy="3016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EBBE2DD7-AA00-CBB6-1FB4-AC410A367265}"/>
              </a:ext>
            </a:extLst>
          </p:cNvPr>
          <p:cNvSpPr>
            <a:spLocks noGrp="1"/>
          </p:cNvSpPr>
          <p:nvPr>
            <p:ph type="body" idx="1"/>
          </p:nvPr>
        </p:nvSpPr>
        <p:spPr>
          <a:xfrm>
            <a:off x="691764" y="523875"/>
            <a:ext cx="2067339" cy="588230"/>
          </a:xfrm>
        </p:spPr>
        <p:txBody>
          <a:bodyPr/>
          <a:lstStyle/>
          <a:p>
            <a:pPr marL="127000" indent="0">
              <a:buNone/>
            </a:pPr>
            <a:r>
              <a:rPr lang="en-US" dirty="0"/>
              <a:t>shopping capabilities of each cluster</a:t>
            </a:r>
            <a:endParaRPr lang="en-ID" dirty="0"/>
          </a:p>
        </p:txBody>
      </p:sp>
      <p:sp>
        <p:nvSpPr>
          <p:cNvPr id="5" name="Text Placeholder 1">
            <a:extLst>
              <a:ext uri="{FF2B5EF4-FFF2-40B4-BE49-F238E27FC236}">
                <a16:creationId xmlns:a16="http://schemas.microsoft.com/office/drawing/2014/main" id="{AE3E6362-3838-708A-8968-91EB21838250}"/>
              </a:ext>
            </a:extLst>
          </p:cNvPr>
          <p:cNvSpPr txBox="1">
            <a:spLocks/>
          </p:cNvSpPr>
          <p:nvPr/>
        </p:nvSpPr>
        <p:spPr>
          <a:xfrm>
            <a:off x="5408212" y="523875"/>
            <a:ext cx="3226905" cy="5882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Nunito Light"/>
              <a:buChar char="●"/>
              <a:defRPr sz="1400" b="0" i="0" u="none" strike="noStrike" cap="none">
                <a:solidFill>
                  <a:schemeClr val="dk1"/>
                </a:solidFill>
                <a:latin typeface="Manrope"/>
                <a:ea typeface="Manrope"/>
                <a:cs typeface="Manrope"/>
                <a:sym typeface="Manrope"/>
              </a:defRPr>
            </a:lvl1pPr>
            <a:lvl2pPr marL="914400" marR="0" lvl="1" indent="-330200" algn="l" rtl="0">
              <a:lnSpc>
                <a:spcPct val="100000"/>
              </a:lnSpc>
              <a:spcBef>
                <a:spcPts val="0"/>
              </a:spcBef>
              <a:spcAft>
                <a:spcPts val="0"/>
              </a:spcAft>
              <a:buClr>
                <a:schemeClr val="dk1"/>
              </a:buClr>
              <a:buSzPts val="1600"/>
              <a:buFont typeface="Nunito Light"/>
              <a:buChar char="○"/>
              <a:defRPr sz="1600" b="0" i="0" u="none" strike="noStrike" cap="none">
                <a:solidFill>
                  <a:schemeClr val="dk1"/>
                </a:solidFill>
                <a:latin typeface="Manrope"/>
                <a:ea typeface="Manrope"/>
                <a:cs typeface="Manrope"/>
                <a:sym typeface="Manrope"/>
              </a:defRPr>
            </a:lvl2pPr>
            <a:lvl3pPr marL="1371600" marR="0" lvl="2" indent="-323850" algn="l" rtl="0">
              <a:lnSpc>
                <a:spcPct val="100000"/>
              </a:lnSpc>
              <a:spcBef>
                <a:spcPts val="1600"/>
              </a:spcBef>
              <a:spcAft>
                <a:spcPts val="0"/>
              </a:spcAft>
              <a:buClr>
                <a:schemeClr val="dk1"/>
              </a:buClr>
              <a:buSzPts val="1500"/>
              <a:buFont typeface="Nunito Light"/>
              <a:buChar char="■"/>
              <a:defRPr sz="1600" b="0" i="0" u="none" strike="noStrike" cap="none">
                <a:solidFill>
                  <a:schemeClr val="dk1"/>
                </a:solidFill>
                <a:latin typeface="Manrope"/>
                <a:ea typeface="Manrope"/>
                <a:cs typeface="Manrope"/>
                <a:sym typeface="Manrope"/>
              </a:defRPr>
            </a:lvl3pPr>
            <a:lvl4pPr marL="1828800" marR="0" lvl="3" indent="-323850" algn="l" rtl="0">
              <a:lnSpc>
                <a:spcPct val="100000"/>
              </a:lnSpc>
              <a:spcBef>
                <a:spcPts val="1600"/>
              </a:spcBef>
              <a:spcAft>
                <a:spcPts val="0"/>
              </a:spcAft>
              <a:buClr>
                <a:schemeClr val="dk1"/>
              </a:buClr>
              <a:buSzPts val="1500"/>
              <a:buFont typeface="Nunito Light"/>
              <a:buChar char="●"/>
              <a:defRPr sz="1600" b="0" i="0" u="none" strike="noStrike" cap="none">
                <a:solidFill>
                  <a:schemeClr val="dk1"/>
                </a:solidFill>
                <a:latin typeface="Manrope"/>
                <a:ea typeface="Manrope"/>
                <a:cs typeface="Manrope"/>
                <a:sym typeface="Manrope"/>
              </a:defRPr>
            </a:lvl4pPr>
            <a:lvl5pPr marL="2286000" marR="0" lvl="4" indent="-330200" algn="l" rtl="0">
              <a:lnSpc>
                <a:spcPct val="100000"/>
              </a:lnSpc>
              <a:spcBef>
                <a:spcPts val="1600"/>
              </a:spcBef>
              <a:spcAft>
                <a:spcPts val="0"/>
              </a:spcAft>
              <a:buClr>
                <a:schemeClr val="dk1"/>
              </a:buClr>
              <a:buSzPts val="1600"/>
              <a:buFont typeface="Nunito Light"/>
              <a:buChar char="○"/>
              <a:defRPr sz="1600" b="0" i="0" u="none" strike="noStrike" cap="none">
                <a:solidFill>
                  <a:schemeClr val="dk1"/>
                </a:solidFill>
                <a:latin typeface="Manrope"/>
                <a:ea typeface="Manrope"/>
                <a:cs typeface="Manrope"/>
                <a:sym typeface="Manrope"/>
              </a:defRPr>
            </a:lvl5pPr>
            <a:lvl6pPr marL="2743200" marR="0" lvl="5" indent="-330200" algn="l" rtl="0">
              <a:lnSpc>
                <a:spcPct val="100000"/>
              </a:lnSpc>
              <a:spcBef>
                <a:spcPts val="1600"/>
              </a:spcBef>
              <a:spcAft>
                <a:spcPts val="0"/>
              </a:spcAft>
              <a:buClr>
                <a:schemeClr val="dk1"/>
              </a:buClr>
              <a:buSzPts val="1600"/>
              <a:buFont typeface="Nunito Light"/>
              <a:buChar char="■"/>
              <a:defRPr sz="1600" b="0" i="0" u="none" strike="noStrike" cap="none">
                <a:solidFill>
                  <a:schemeClr val="dk1"/>
                </a:solidFill>
                <a:latin typeface="Manrope"/>
                <a:ea typeface="Manrope"/>
                <a:cs typeface="Manrope"/>
                <a:sym typeface="Manrope"/>
              </a:defRPr>
            </a:lvl6pPr>
            <a:lvl7pPr marL="3200400" marR="0" lvl="6" indent="-311150" algn="l" rtl="0">
              <a:lnSpc>
                <a:spcPct val="100000"/>
              </a:lnSpc>
              <a:spcBef>
                <a:spcPts val="1600"/>
              </a:spcBef>
              <a:spcAft>
                <a:spcPts val="0"/>
              </a:spcAft>
              <a:buClr>
                <a:schemeClr val="dk1"/>
              </a:buClr>
              <a:buSzPts val="1300"/>
              <a:buFont typeface="Nunito Light"/>
              <a:buChar char="●"/>
              <a:defRPr sz="1600" b="0" i="0" u="none" strike="noStrike" cap="none">
                <a:solidFill>
                  <a:schemeClr val="dk1"/>
                </a:solidFill>
                <a:latin typeface="Manrope"/>
                <a:ea typeface="Manrope"/>
                <a:cs typeface="Manrope"/>
                <a:sym typeface="Manrope"/>
              </a:defRPr>
            </a:lvl7pPr>
            <a:lvl8pPr marL="3657600" marR="0" lvl="7" indent="-311150" algn="l" rtl="0">
              <a:lnSpc>
                <a:spcPct val="100000"/>
              </a:lnSpc>
              <a:spcBef>
                <a:spcPts val="1600"/>
              </a:spcBef>
              <a:spcAft>
                <a:spcPts val="0"/>
              </a:spcAft>
              <a:buClr>
                <a:schemeClr val="dk1"/>
              </a:buClr>
              <a:buSzPts val="1300"/>
              <a:buFont typeface="Nunito Light"/>
              <a:buChar char="○"/>
              <a:defRPr sz="1600" b="0" i="0" u="none" strike="noStrike" cap="none">
                <a:solidFill>
                  <a:schemeClr val="dk1"/>
                </a:solidFill>
                <a:latin typeface="Manrope"/>
                <a:ea typeface="Manrope"/>
                <a:cs typeface="Manrope"/>
                <a:sym typeface="Manrope"/>
              </a:defRPr>
            </a:lvl8pPr>
            <a:lvl9pPr marL="4114800" marR="0" lvl="8" indent="-330200" algn="l" rtl="0">
              <a:lnSpc>
                <a:spcPct val="100000"/>
              </a:lnSpc>
              <a:spcBef>
                <a:spcPts val="1600"/>
              </a:spcBef>
              <a:spcAft>
                <a:spcPts val="1600"/>
              </a:spcAft>
              <a:buClr>
                <a:schemeClr val="dk1"/>
              </a:buClr>
              <a:buSzPts val="1600"/>
              <a:buFont typeface="Nunito Light"/>
              <a:buChar char="■"/>
              <a:defRPr sz="1600" b="0" i="0" u="none" strike="noStrike" cap="none">
                <a:solidFill>
                  <a:schemeClr val="dk1"/>
                </a:solidFill>
                <a:latin typeface="Manrope"/>
                <a:ea typeface="Manrope"/>
                <a:cs typeface="Manrope"/>
                <a:sym typeface="Manrope"/>
              </a:defRPr>
            </a:lvl9pPr>
          </a:lstStyle>
          <a:p>
            <a:pPr marL="127000" indent="0">
              <a:buFont typeface="Nunito Light"/>
              <a:buNone/>
            </a:pPr>
            <a:r>
              <a:rPr lang="en-US" dirty="0"/>
              <a:t>Income each cluster</a:t>
            </a:r>
            <a:endParaRPr lang="en-ID" dirty="0"/>
          </a:p>
        </p:txBody>
      </p:sp>
      <p:pic>
        <p:nvPicPr>
          <p:cNvPr id="1026" name="Picture 2">
            <a:extLst>
              <a:ext uri="{FF2B5EF4-FFF2-40B4-BE49-F238E27FC236}">
                <a16:creationId xmlns:a16="http://schemas.microsoft.com/office/drawing/2014/main" id="{AD4BFE42-FD05-5531-1729-F53EAAED9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711" y="1308714"/>
            <a:ext cx="4438289" cy="301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20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6A478-DD81-17A1-57D9-8A11C6E2B816}"/>
              </a:ext>
            </a:extLst>
          </p:cNvPr>
          <p:cNvSpPr>
            <a:spLocks noGrp="1"/>
          </p:cNvSpPr>
          <p:nvPr>
            <p:ph type="title"/>
          </p:nvPr>
        </p:nvSpPr>
        <p:spPr>
          <a:xfrm>
            <a:off x="1769341" y="1772965"/>
            <a:ext cx="4812300" cy="900300"/>
          </a:xfrm>
        </p:spPr>
        <p:txBody>
          <a:bodyPr/>
          <a:lstStyle/>
          <a:p>
            <a:r>
              <a:rPr lang="en-US" dirty="0"/>
              <a:t>PROFILING</a:t>
            </a:r>
            <a:endParaRPr lang="en-ID" dirty="0"/>
          </a:p>
        </p:txBody>
      </p:sp>
      <p:grpSp>
        <p:nvGrpSpPr>
          <p:cNvPr id="39" name="Google Shape;9781;p131">
            <a:extLst>
              <a:ext uri="{FF2B5EF4-FFF2-40B4-BE49-F238E27FC236}">
                <a16:creationId xmlns:a16="http://schemas.microsoft.com/office/drawing/2014/main" id="{7084950D-D79D-3CED-2C5C-D4CD013386B3}"/>
              </a:ext>
            </a:extLst>
          </p:cNvPr>
          <p:cNvGrpSpPr/>
          <p:nvPr/>
        </p:nvGrpSpPr>
        <p:grpSpPr>
          <a:xfrm>
            <a:off x="4460683" y="2746799"/>
            <a:ext cx="3061252" cy="759726"/>
            <a:chOff x="732422" y="2990152"/>
            <a:chExt cx="1337773" cy="572102"/>
          </a:xfrm>
        </p:grpSpPr>
        <p:sp>
          <p:nvSpPr>
            <p:cNvPr id="40" name="Google Shape;9782;p131">
              <a:extLst>
                <a:ext uri="{FF2B5EF4-FFF2-40B4-BE49-F238E27FC236}">
                  <a16:creationId xmlns:a16="http://schemas.microsoft.com/office/drawing/2014/main" id="{BE999D98-A843-F79F-49B0-19E9F080E632}"/>
                </a:ext>
              </a:extLst>
            </p:cNvPr>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1" name="Google Shape;9783;p131">
              <a:extLst>
                <a:ext uri="{FF2B5EF4-FFF2-40B4-BE49-F238E27FC236}">
                  <a16:creationId xmlns:a16="http://schemas.microsoft.com/office/drawing/2014/main" id="{EA329299-28D6-4251-B3A5-CD91FAE0F0C7}"/>
                </a:ext>
              </a:extLst>
            </p:cNvPr>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2" name="Google Shape;9784;p131">
              <a:extLst>
                <a:ext uri="{FF2B5EF4-FFF2-40B4-BE49-F238E27FC236}">
                  <a16:creationId xmlns:a16="http://schemas.microsoft.com/office/drawing/2014/main" id="{FDAA47F5-6D9F-37AE-1AE9-11EBFC9618B8}"/>
                </a:ext>
              </a:extLst>
            </p:cNvPr>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ln>
              <a:headEnd type="none" w="sm" len="sm"/>
              <a:tailEnd type="none" w="sm" len="s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3" name="Google Shape;9785;p131">
              <a:extLst>
                <a:ext uri="{FF2B5EF4-FFF2-40B4-BE49-F238E27FC236}">
                  <a16:creationId xmlns:a16="http://schemas.microsoft.com/office/drawing/2014/main" id="{23203DC8-AB64-F862-E923-06979092EE76}"/>
                </a:ext>
              </a:extLst>
            </p:cNvPr>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4" name="Google Shape;9786;p131">
              <a:extLst>
                <a:ext uri="{FF2B5EF4-FFF2-40B4-BE49-F238E27FC236}">
                  <a16:creationId xmlns:a16="http://schemas.microsoft.com/office/drawing/2014/main" id="{6C8E1879-DF23-B02D-DF0E-99892DF2BA47}"/>
                </a:ext>
              </a:extLst>
            </p:cNvPr>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5" name="Google Shape;9787;p131">
              <a:extLst>
                <a:ext uri="{FF2B5EF4-FFF2-40B4-BE49-F238E27FC236}">
                  <a16:creationId xmlns:a16="http://schemas.microsoft.com/office/drawing/2014/main" id="{81D604AF-DBA3-660C-5660-63161A06A296}"/>
                </a:ext>
              </a:extLst>
            </p:cNvPr>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46" name="Google Shape;9974;p132">
            <a:extLst>
              <a:ext uri="{FF2B5EF4-FFF2-40B4-BE49-F238E27FC236}">
                <a16:creationId xmlns:a16="http://schemas.microsoft.com/office/drawing/2014/main" id="{E8C353A6-D029-E6A4-B6B0-B3D498908AC8}"/>
              </a:ext>
            </a:extLst>
          </p:cNvPr>
          <p:cNvGrpSpPr/>
          <p:nvPr/>
        </p:nvGrpSpPr>
        <p:grpSpPr>
          <a:xfrm>
            <a:off x="4802588" y="2924958"/>
            <a:ext cx="2274073" cy="263516"/>
            <a:chOff x="2658741" y="4097347"/>
            <a:chExt cx="1304609" cy="294074"/>
          </a:xfrm>
        </p:grpSpPr>
        <p:grpSp>
          <p:nvGrpSpPr>
            <p:cNvPr id="47" name="Google Shape;9975;p132">
              <a:extLst>
                <a:ext uri="{FF2B5EF4-FFF2-40B4-BE49-F238E27FC236}">
                  <a16:creationId xmlns:a16="http://schemas.microsoft.com/office/drawing/2014/main" id="{BAB4C57C-04DD-1C4E-FE8E-9FB4A9133712}"/>
                </a:ext>
              </a:extLst>
            </p:cNvPr>
            <p:cNvGrpSpPr/>
            <p:nvPr/>
          </p:nvGrpSpPr>
          <p:grpSpPr>
            <a:xfrm>
              <a:off x="2658741" y="4097347"/>
              <a:ext cx="118572" cy="294074"/>
              <a:chOff x="3343310" y="4475555"/>
              <a:chExt cx="127717" cy="316753"/>
            </a:xfrm>
          </p:grpSpPr>
          <p:sp>
            <p:nvSpPr>
              <p:cNvPr id="60" name="Google Shape;9976;p132">
                <a:extLst>
                  <a:ext uri="{FF2B5EF4-FFF2-40B4-BE49-F238E27FC236}">
                    <a16:creationId xmlns:a16="http://schemas.microsoft.com/office/drawing/2014/main" id="{C4347B64-A10D-9AF8-05E7-AD4CF71F8C9D}"/>
                  </a:ext>
                </a:extLst>
              </p:cNvPr>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977;p132">
                <a:extLst>
                  <a:ext uri="{FF2B5EF4-FFF2-40B4-BE49-F238E27FC236}">
                    <a16:creationId xmlns:a16="http://schemas.microsoft.com/office/drawing/2014/main" id="{1319C208-19ED-A2F2-134E-7006EA54EFD0}"/>
                  </a:ext>
                </a:extLst>
              </p:cNvPr>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9978;p132">
              <a:extLst>
                <a:ext uri="{FF2B5EF4-FFF2-40B4-BE49-F238E27FC236}">
                  <a16:creationId xmlns:a16="http://schemas.microsoft.com/office/drawing/2014/main" id="{F896210B-C1C3-3FE1-FE4F-867A59F9A823}"/>
                </a:ext>
              </a:extLst>
            </p:cNvPr>
            <p:cNvGrpSpPr/>
            <p:nvPr/>
          </p:nvGrpSpPr>
          <p:grpSpPr>
            <a:xfrm>
              <a:off x="3815519" y="4098388"/>
              <a:ext cx="147831" cy="291991"/>
              <a:chOff x="3527539" y="4476677"/>
              <a:chExt cx="159232" cy="314510"/>
            </a:xfrm>
          </p:grpSpPr>
          <p:sp>
            <p:nvSpPr>
              <p:cNvPr id="58" name="Google Shape;9979;p132">
                <a:extLst>
                  <a:ext uri="{FF2B5EF4-FFF2-40B4-BE49-F238E27FC236}">
                    <a16:creationId xmlns:a16="http://schemas.microsoft.com/office/drawing/2014/main" id="{A0453D4A-8F34-784A-A9E2-B65E81D3F656}"/>
                  </a:ext>
                </a:extLst>
              </p:cNvPr>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980;p132">
                <a:extLst>
                  <a:ext uri="{FF2B5EF4-FFF2-40B4-BE49-F238E27FC236}">
                    <a16:creationId xmlns:a16="http://schemas.microsoft.com/office/drawing/2014/main" id="{14166E80-73DE-D0CD-AC9E-C47CA7FFE071}"/>
                  </a:ext>
                </a:extLst>
              </p:cNvPr>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9981;p132">
              <a:extLst>
                <a:ext uri="{FF2B5EF4-FFF2-40B4-BE49-F238E27FC236}">
                  <a16:creationId xmlns:a16="http://schemas.microsoft.com/office/drawing/2014/main" id="{780592DC-189B-A74E-F487-01233D900986}"/>
                </a:ext>
              </a:extLst>
            </p:cNvPr>
            <p:cNvGrpSpPr/>
            <p:nvPr/>
          </p:nvGrpSpPr>
          <p:grpSpPr>
            <a:xfrm>
              <a:off x="3511696" y="4098388"/>
              <a:ext cx="147831" cy="291991"/>
              <a:chOff x="3527539" y="4476677"/>
              <a:chExt cx="159232" cy="314510"/>
            </a:xfrm>
          </p:grpSpPr>
          <p:sp>
            <p:nvSpPr>
              <p:cNvPr id="56" name="Google Shape;9982;p132">
                <a:extLst>
                  <a:ext uri="{FF2B5EF4-FFF2-40B4-BE49-F238E27FC236}">
                    <a16:creationId xmlns:a16="http://schemas.microsoft.com/office/drawing/2014/main" id="{7C49F17C-BD01-385C-5E43-F33B3EEF2C2D}"/>
                  </a:ext>
                </a:extLst>
              </p:cNvPr>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ln>
                <a:headEnd type="none" w="sm" len="sm"/>
                <a:tailEnd type="none" w="sm" len="sm"/>
              </a:ln>
            </p:spPr>
            <p:style>
              <a:lnRef idx="2">
                <a:schemeClr val="accent3">
                  <a:shade val="15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83;p132">
                <a:extLst>
                  <a:ext uri="{FF2B5EF4-FFF2-40B4-BE49-F238E27FC236}">
                    <a16:creationId xmlns:a16="http://schemas.microsoft.com/office/drawing/2014/main" id="{095983C3-051D-688D-25CF-D81FB93289CF}"/>
                  </a:ext>
                </a:extLst>
              </p:cNvPr>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9984;p132">
              <a:extLst>
                <a:ext uri="{FF2B5EF4-FFF2-40B4-BE49-F238E27FC236}">
                  <a16:creationId xmlns:a16="http://schemas.microsoft.com/office/drawing/2014/main" id="{F951158E-F17C-79AD-D14B-58580E93E6CB}"/>
                </a:ext>
              </a:extLst>
            </p:cNvPr>
            <p:cNvGrpSpPr/>
            <p:nvPr/>
          </p:nvGrpSpPr>
          <p:grpSpPr>
            <a:xfrm>
              <a:off x="3207874" y="4098388"/>
              <a:ext cx="147831" cy="291991"/>
              <a:chOff x="3527539" y="4476677"/>
              <a:chExt cx="159232" cy="314510"/>
            </a:xfrm>
          </p:grpSpPr>
          <p:sp>
            <p:nvSpPr>
              <p:cNvPr id="54" name="Google Shape;9985;p132">
                <a:extLst>
                  <a:ext uri="{FF2B5EF4-FFF2-40B4-BE49-F238E27FC236}">
                    <a16:creationId xmlns:a16="http://schemas.microsoft.com/office/drawing/2014/main" id="{01DB87B9-6D05-6494-BB21-5B4C888FA27B}"/>
                  </a:ext>
                </a:extLst>
              </p:cNvPr>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986;p132">
                <a:extLst>
                  <a:ext uri="{FF2B5EF4-FFF2-40B4-BE49-F238E27FC236}">
                    <a16:creationId xmlns:a16="http://schemas.microsoft.com/office/drawing/2014/main" id="{7F4923F4-E37D-782D-AEF0-F22FDE77767D}"/>
                  </a:ext>
                </a:extLst>
              </p:cNvPr>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9987;p132">
              <a:extLst>
                <a:ext uri="{FF2B5EF4-FFF2-40B4-BE49-F238E27FC236}">
                  <a16:creationId xmlns:a16="http://schemas.microsoft.com/office/drawing/2014/main" id="{14F573FE-B5F0-3357-0D08-C06BA7AA77D3}"/>
                </a:ext>
              </a:extLst>
            </p:cNvPr>
            <p:cNvGrpSpPr/>
            <p:nvPr/>
          </p:nvGrpSpPr>
          <p:grpSpPr>
            <a:xfrm>
              <a:off x="2933305" y="4097347"/>
              <a:ext cx="118572" cy="294074"/>
              <a:chOff x="3343310" y="4475555"/>
              <a:chExt cx="127717" cy="316753"/>
            </a:xfrm>
          </p:grpSpPr>
          <p:sp>
            <p:nvSpPr>
              <p:cNvPr id="52" name="Google Shape;9988;p132">
                <a:extLst>
                  <a:ext uri="{FF2B5EF4-FFF2-40B4-BE49-F238E27FC236}">
                    <a16:creationId xmlns:a16="http://schemas.microsoft.com/office/drawing/2014/main" id="{02927FC8-AC2C-5787-A97B-5DB44B5C560A}"/>
                  </a:ext>
                </a:extLst>
              </p:cNvPr>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89;p132">
                <a:extLst>
                  <a:ext uri="{FF2B5EF4-FFF2-40B4-BE49-F238E27FC236}">
                    <a16:creationId xmlns:a16="http://schemas.microsoft.com/office/drawing/2014/main" id="{6388CA05-C5D1-0EB9-416A-0002BD090D18}"/>
                  </a:ext>
                </a:extLst>
              </p:cNvPr>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20931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B86363-4FC9-2939-AF8D-4AF1F4BFAA21}"/>
              </a:ext>
            </a:extLst>
          </p:cNvPr>
          <p:cNvSpPr>
            <a:spLocks noGrp="1"/>
          </p:cNvSpPr>
          <p:nvPr>
            <p:ph type="body" idx="1"/>
          </p:nvPr>
        </p:nvSpPr>
        <p:spPr>
          <a:xfrm>
            <a:off x="1586977" y="329481"/>
            <a:ext cx="4718407" cy="477079"/>
          </a:xfrm>
        </p:spPr>
        <p:txBody>
          <a:bodyPr/>
          <a:lstStyle/>
          <a:p>
            <a:pPr marL="127000" indent="0">
              <a:buNone/>
            </a:pPr>
            <a:r>
              <a:rPr lang="en-US" b="0" i="0" dirty="0">
                <a:solidFill>
                  <a:srgbClr val="3C4043"/>
                </a:solidFill>
                <a:effectLst/>
                <a:latin typeface="Inter"/>
              </a:rPr>
              <a:t>plotting some of the features that are indicative of the customer's personal traits in light of the cluster they are in.</a:t>
            </a:r>
            <a:endParaRPr lang="en-ID" dirty="0"/>
          </a:p>
        </p:txBody>
      </p:sp>
      <p:pic>
        <p:nvPicPr>
          <p:cNvPr id="1032" name="Picture 8">
            <a:extLst>
              <a:ext uri="{FF2B5EF4-FFF2-40B4-BE49-F238E27FC236}">
                <a16:creationId xmlns:a16="http://schemas.microsoft.com/office/drawing/2014/main" id="{A242D807-A9CB-E6AA-344D-5CFFCF456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97" y="1053052"/>
            <a:ext cx="3838740" cy="37609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7490BFD-7FA7-2EDB-54E9-F9054AA34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22985"/>
            <a:ext cx="3900116" cy="382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865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3CF6EB04-1D6F-FC0E-CEEC-7C239C909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05" y="659959"/>
            <a:ext cx="3842273" cy="37644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0D7EC3A3-F0AA-6EB1-16B4-8159B8D4B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224" y="659960"/>
            <a:ext cx="3842273" cy="3764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264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04"/>
        <p:cNvGrpSpPr/>
        <p:nvPr/>
      </p:nvGrpSpPr>
      <p:grpSpPr>
        <a:xfrm>
          <a:off x="0" y="0"/>
          <a:ext cx="0" cy="0"/>
          <a:chOff x="0" y="0"/>
          <a:chExt cx="0" cy="0"/>
        </a:xfrm>
      </p:grpSpPr>
      <p:pic>
        <p:nvPicPr>
          <p:cNvPr id="605" name="Google Shape;605;p61"/>
          <p:cNvPicPr preferRelativeResize="0"/>
          <p:nvPr/>
        </p:nvPicPr>
        <p:blipFill rotWithShape="1">
          <a:blip r:embed="rId3">
            <a:alphaModFix/>
          </a:blip>
          <a:srcRect l="21350" r="18473" b="17416"/>
          <a:stretch/>
        </p:blipFill>
        <p:spPr>
          <a:xfrm>
            <a:off x="719924" y="1272812"/>
            <a:ext cx="3546839" cy="3244178"/>
          </a:xfrm>
          <a:prstGeom prst="rect">
            <a:avLst/>
          </a:prstGeom>
          <a:noFill/>
          <a:ln>
            <a:noFill/>
          </a:ln>
        </p:spPr>
      </p:pic>
      <p:sp>
        <p:nvSpPr>
          <p:cNvPr id="606" name="Google Shape;606;p61"/>
          <p:cNvSpPr/>
          <p:nvPr/>
        </p:nvSpPr>
        <p:spPr>
          <a:xfrm>
            <a:off x="348650" y="804585"/>
            <a:ext cx="4180934" cy="41806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1"/>
          <p:cNvSpPr txBox="1">
            <a:spLocks noGrp="1"/>
          </p:cNvSpPr>
          <p:nvPr>
            <p:ph type="body" idx="1"/>
          </p:nvPr>
        </p:nvSpPr>
        <p:spPr>
          <a:xfrm>
            <a:off x="4572000" y="1369325"/>
            <a:ext cx="3850500" cy="3332700"/>
          </a:xfrm>
          <a:prstGeom prst="rect">
            <a:avLst/>
          </a:prstGeom>
        </p:spPr>
        <p:txBody>
          <a:bodyPr spcFirstLastPara="1" wrap="square" lIns="91425" tIns="91425" rIns="91425" bIns="91425" anchor="ctr" anchorCtr="0">
            <a:noAutofit/>
          </a:bodyPr>
          <a:lstStyle/>
          <a:p>
            <a:pPr marL="0" lvl="0" indent="0" algn="ctr">
              <a:spcAft>
                <a:spcPts val="1600"/>
              </a:spcAft>
              <a:buNone/>
            </a:pPr>
            <a:r>
              <a:rPr lang="en-US" sz="2000" dirty="0">
                <a:solidFill>
                  <a:srgbClr val="3C4043"/>
                </a:solidFill>
                <a:latin typeface="Comic Sans MS" panose="030F0702030302020204" pitchFamily="66" charset="0"/>
              </a:rPr>
              <a:t>Customer personality analysis helps a business to modify its product based on its target customers from different types of customer segments</a:t>
            </a:r>
            <a:endParaRPr lang="en-US" sz="2000" dirty="0">
              <a:latin typeface="Comic Sans MS" panose="030F0702030302020204" pitchFamily="66" charset="0"/>
            </a:endParaRPr>
          </a:p>
        </p:txBody>
      </p:sp>
      <p:sp>
        <p:nvSpPr>
          <p:cNvPr id="608" name="Google Shape;608;p61"/>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1"/>
          <p:cNvSpPr txBox="1">
            <a:spLocks noGrp="1"/>
          </p:cNvSpPr>
          <p:nvPr>
            <p:ph type="title"/>
          </p:nvPr>
        </p:nvSpPr>
        <p:spPr>
          <a:xfrm>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a:t>
            </a:r>
            <a:endParaRPr dirty="0">
              <a:solidFill>
                <a:schemeClr val="lt1"/>
              </a:solidFill>
            </a:endParaRPr>
          </a:p>
        </p:txBody>
      </p:sp>
      <p:sp>
        <p:nvSpPr>
          <p:cNvPr id="610" name="Google Shape;610;p61"/>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7"/>
                                        </p:tgtEl>
                                        <p:attrNameLst>
                                          <p:attrName>style.visibility</p:attrName>
                                        </p:attrNameLst>
                                      </p:cBhvr>
                                      <p:to>
                                        <p:strVal val="visible"/>
                                      </p:to>
                                    </p:set>
                                    <p:animEffect transition="in" filter="fade">
                                      <p:cBhvr>
                                        <p:cTn id="7" dur="1000"/>
                                        <p:tgtEl>
                                          <p:spTgt spid="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BB7C4318-6701-56D3-08F3-8D2945C58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93" y="631631"/>
            <a:ext cx="3960477" cy="388023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4A1314C-6B6F-015D-77BF-22A17A8EE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31631"/>
            <a:ext cx="4062240" cy="3979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48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8" name="Google Shape;1298;p102"/>
          <p:cNvSpPr txBox="1">
            <a:spLocks noGrp="1"/>
          </p:cNvSpPr>
          <p:nvPr>
            <p:ph type="title"/>
          </p:nvPr>
        </p:nvSpPr>
        <p:spPr>
          <a:xfrm>
            <a:off x="1292213" y="1150563"/>
            <a:ext cx="2746500" cy="4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Cluster 1</a:t>
            </a:r>
            <a:endParaRPr dirty="0"/>
          </a:p>
        </p:txBody>
      </p:sp>
      <p:sp>
        <p:nvSpPr>
          <p:cNvPr id="1299" name="Google Shape;1299;p102"/>
          <p:cNvSpPr txBox="1">
            <a:spLocks noGrp="1"/>
          </p:cNvSpPr>
          <p:nvPr>
            <p:ph type="subTitle" idx="1"/>
          </p:nvPr>
        </p:nvSpPr>
        <p:spPr>
          <a:xfrm>
            <a:off x="950811" y="1579122"/>
            <a:ext cx="2746500" cy="1339294"/>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ü"/>
            </a:pPr>
            <a:r>
              <a:rPr lang="en-US" sz="1200" dirty="0"/>
              <a:t>age around &lt;30 - &lt;80</a:t>
            </a:r>
          </a:p>
          <a:p>
            <a:pPr marL="171450" indent="-171450">
              <a:buFont typeface="Wingdings" panose="05000000000000000000" pitchFamily="2" charset="2"/>
              <a:buChar char="ü"/>
            </a:pPr>
            <a:r>
              <a:rPr lang="en-US" sz="1200" dirty="0"/>
              <a:t>the majority of these people are single living.</a:t>
            </a:r>
          </a:p>
          <a:p>
            <a:pPr marL="171450" indent="-171450">
              <a:buFont typeface="Wingdings" panose="05000000000000000000" pitchFamily="2" charset="2"/>
              <a:buChar char="ü"/>
            </a:pPr>
            <a:r>
              <a:rPr lang="en-US" sz="1200" dirty="0"/>
              <a:t>Some have kids and teenagers at home</a:t>
            </a:r>
          </a:p>
          <a:p>
            <a:pPr marL="171450" indent="-171450">
              <a:buFont typeface="Wingdings" panose="05000000000000000000" pitchFamily="2" charset="2"/>
              <a:buChar char="ü"/>
            </a:pPr>
            <a:r>
              <a:rPr lang="en-US" sz="1200" dirty="0"/>
              <a:t>have 4 members in the family</a:t>
            </a:r>
          </a:p>
          <a:p>
            <a:pPr marL="171450" indent="-171450">
              <a:buFont typeface="Wingdings" panose="05000000000000000000" pitchFamily="2" charset="2"/>
              <a:buChar char="ü"/>
            </a:pPr>
            <a:r>
              <a:rPr lang="en-US" sz="1200" dirty="0"/>
              <a:t>High income and spent</a:t>
            </a:r>
            <a:endParaRPr sz="1200" dirty="0"/>
          </a:p>
        </p:txBody>
      </p:sp>
      <p:sp>
        <p:nvSpPr>
          <p:cNvPr id="1303" name="Google Shape;1303;p102"/>
          <p:cNvSpPr txBox="1">
            <a:spLocks noGrp="1"/>
          </p:cNvSpPr>
          <p:nvPr>
            <p:ph type="title" idx="6"/>
          </p:nvPr>
        </p:nvSpPr>
        <p:spPr>
          <a:xfrm>
            <a:off x="5348850" y="1190225"/>
            <a:ext cx="2746500" cy="460200"/>
          </a:xfrm>
          <a:prstGeom prst="rect">
            <a:avLst/>
          </a:prstGeom>
        </p:spPr>
        <p:txBody>
          <a:bodyPr spcFirstLastPara="1" wrap="square" lIns="91425" tIns="91425" rIns="91425" bIns="91425" anchor="b" anchorCtr="0">
            <a:noAutofit/>
          </a:bodyPr>
          <a:lstStyle/>
          <a:p>
            <a:pPr lvl="0"/>
            <a:r>
              <a:rPr lang="en-ID" dirty="0"/>
              <a:t>Cluster 2</a:t>
            </a:r>
          </a:p>
        </p:txBody>
      </p:sp>
      <p:sp>
        <p:nvSpPr>
          <p:cNvPr id="1304" name="Google Shape;1304;p102"/>
          <p:cNvSpPr txBox="1">
            <a:spLocks noGrp="1"/>
          </p:cNvSpPr>
          <p:nvPr>
            <p:ph type="subTitle" idx="7"/>
          </p:nvPr>
        </p:nvSpPr>
        <p:spPr>
          <a:xfrm>
            <a:off x="5348900" y="1554775"/>
            <a:ext cx="2746500" cy="21425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US" dirty="0"/>
              <a:t>age around &gt;30- &lt;80, but most in &lt;70</a:t>
            </a:r>
          </a:p>
          <a:p>
            <a:pPr marL="285750" lvl="0" indent="-285750" algn="l" rtl="0">
              <a:spcBef>
                <a:spcPts val="0"/>
              </a:spcBef>
              <a:spcAft>
                <a:spcPts val="0"/>
              </a:spcAft>
              <a:buFont typeface="Wingdings" panose="05000000000000000000" pitchFamily="2" charset="2"/>
              <a:buChar char="ü"/>
            </a:pPr>
            <a:r>
              <a:rPr lang="en-US" dirty="0"/>
              <a:t>the majority of these people are in relationship not single living</a:t>
            </a:r>
          </a:p>
          <a:p>
            <a:pPr marL="285750" indent="-285750">
              <a:buFont typeface="Wingdings" panose="05000000000000000000" pitchFamily="2" charset="2"/>
              <a:buChar char="ü"/>
            </a:pPr>
            <a:r>
              <a:rPr lang="en-US" dirty="0"/>
              <a:t>a highest capability shopping</a:t>
            </a:r>
          </a:p>
          <a:p>
            <a:pPr marL="285750" indent="-285750">
              <a:buFont typeface="Wingdings" panose="05000000000000000000" pitchFamily="2" charset="2"/>
              <a:buChar char="ü"/>
            </a:pPr>
            <a:r>
              <a:rPr lang="en-US" dirty="0"/>
              <a:t>have 4 members in the family</a:t>
            </a:r>
            <a:endParaRPr dirty="0"/>
          </a:p>
        </p:txBody>
      </p:sp>
      <p:sp>
        <p:nvSpPr>
          <p:cNvPr id="1309" name="Google Shape;1309;p102"/>
          <p:cNvSpPr txBox="1">
            <a:spLocks noGrp="1"/>
          </p:cNvSpPr>
          <p:nvPr>
            <p:ph type="title" idx="15"/>
          </p:nvPr>
        </p:nvSpPr>
        <p:spPr>
          <a:xfrm>
            <a:off x="719925" y="43770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Profiling The Clusters</a:t>
            </a:r>
            <a:endParaRPr dirty="0"/>
          </a:p>
        </p:txBody>
      </p:sp>
      <p:sp>
        <p:nvSpPr>
          <p:cNvPr id="1310" name="Google Shape;1310;p102"/>
          <p:cNvSpPr/>
          <p:nvPr/>
        </p:nvSpPr>
        <p:spPr>
          <a:xfrm rot="-764138">
            <a:off x="4810641" y="1179110"/>
            <a:ext cx="441025" cy="441066"/>
          </a:xfrm>
          <a:custGeom>
            <a:avLst/>
            <a:gdLst/>
            <a:ahLst/>
            <a:cxnLst/>
            <a:rect l="l" t="t" r="r" b="b"/>
            <a:pathLst>
              <a:path w="10617" h="10618" extrusionOk="0">
                <a:moveTo>
                  <a:pt x="6959" y="625"/>
                </a:moveTo>
                <a:lnTo>
                  <a:pt x="7244" y="1393"/>
                </a:lnTo>
                <a:lnTo>
                  <a:pt x="7994" y="1874"/>
                </a:lnTo>
                <a:lnTo>
                  <a:pt x="2641" y="1874"/>
                </a:lnTo>
                <a:lnTo>
                  <a:pt x="3390" y="1393"/>
                </a:lnTo>
                <a:lnTo>
                  <a:pt x="3676" y="625"/>
                </a:lnTo>
                <a:close/>
                <a:moveTo>
                  <a:pt x="3765" y="2499"/>
                </a:moveTo>
                <a:lnTo>
                  <a:pt x="3765" y="3766"/>
                </a:lnTo>
                <a:lnTo>
                  <a:pt x="2516" y="3766"/>
                </a:lnTo>
                <a:lnTo>
                  <a:pt x="2516" y="2499"/>
                </a:lnTo>
                <a:close/>
                <a:moveTo>
                  <a:pt x="6245" y="2499"/>
                </a:moveTo>
                <a:lnTo>
                  <a:pt x="6245" y="3766"/>
                </a:lnTo>
                <a:lnTo>
                  <a:pt x="4390" y="3766"/>
                </a:lnTo>
                <a:lnTo>
                  <a:pt x="4390" y="2499"/>
                </a:lnTo>
                <a:close/>
                <a:moveTo>
                  <a:pt x="8119" y="2499"/>
                </a:moveTo>
                <a:lnTo>
                  <a:pt x="8119" y="3766"/>
                </a:lnTo>
                <a:lnTo>
                  <a:pt x="6870" y="3766"/>
                </a:lnTo>
                <a:lnTo>
                  <a:pt x="6870" y="2499"/>
                </a:lnTo>
                <a:close/>
                <a:moveTo>
                  <a:pt x="8315" y="4372"/>
                </a:moveTo>
                <a:lnTo>
                  <a:pt x="9029" y="5015"/>
                </a:lnTo>
                <a:lnTo>
                  <a:pt x="1624" y="4997"/>
                </a:lnTo>
                <a:lnTo>
                  <a:pt x="2320" y="4372"/>
                </a:lnTo>
                <a:close/>
                <a:moveTo>
                  <a:pt x="3141" y="5621"/>
                </a:moveTo>
                <a:lnTo>
                  <a:pt x="3141" y="6246"/>
                </a:lnTo>
                <a:lnTo>
                  <a:pt x="1892" y="6246"/>
                </a:lnTo>
                <a:lnTo>
                  <a:pt x="1892" y="5621"/>
                </a:lnTo>
                <a:close/>
                <a:moveTo>
                  <a:pt x="3765" y="5621"/>
                </a:moveTo>
                <a:lnTo>
                  <a:pt x="6870" y="5639"/>
                </a:lnTo>
                <a:lnTo>
                  <a:pt x="6870" y="6246"/>
                </a:lnTo>
                <a:lnTo>
                  <a:pt x="3765" y="6246"/>
                </a:lnTo>
                <a:lnTo>
                  <a:pt x="3765" y="5621"/>
                </a:lnTo>
                <a:close/>
                <a:moveTo>
                  <a:pt x="8743" y="5639"/>
                </a:moveTo>
                <a:lnTo>
                  <a:pt x="8743" y="6246"/>
                </a:lnTo>
                <a:lnTo>
                  <a:pt x="7494" y="6246"/>
                </a:lnTo>
                <a:lnTo>
                  <a:pt x="7494" y="5639"/>
                </a:lnTo>
                <a:close/>
                <a:moveTo>
                  <a:pt x="3141" y="6870"/>
                </a:moveTo>
                <a:lnTo>
                  <a:pt x="3141" y="8137"/>
                </a:lnTo>
                <a:lnTo>
                  <a:pt x="1892" y="8137"/>
                </a:lnTo>
                <a:lnTo>
                  <a:pt x="1892" y="6870"/>
                </a:lnTo>
                <a:close/>
                <a:moveTo>
                  <a:pt x="6870" y="6870"/>
                </a:moveTo>
                <a:lnTo>
                  <a:pt x="6870" y="8137"/>
                </a:lnTo>
                <a:lnTo>
                  <a:pt x="3765" y="8137"/>
                </a:lnTo>
                <a:lnTo>
                  <a:pt x="3765" y="6870"/>
                </a:lnTo>
                <a:close/>
                <a:moveTo>
                  <a:pt x="8743" y="6870"/>
                </a:moveTo>
                <a:lnTo>
                  <a:pt x="8743" y="8137"/>
                </a:lnTo>
                <a:lnTo>
                  <a:pt x="7494" y="8137"/>
                </a:lnTo>
                <a:lnTo>
                  <a:pt x="7494" y="6870"/>
                </a:lnTo>
                <a:close/>
                <a:moveTo>
                  <a:pt x="4265" y="8762"/>
                </a:moveTo>
                <a:lnTo>
                  <a:pt x="3854" y="9993"/>
                </a:lnTo>
                <a:lnTo>
                  <a:pt x="625" y="9993"/>
                </a:lnTo>
                <a:lnTo>
                  <a:pt x="625" y="9368"/>
                </a:lnTo>
                <a:lnTo>
                  <a:pt x="1267" y="9368"/>
                </a:lnTo>
                <a:lnTo>
                  <a:pt x="1267" y="8762"/>
                </a:lnTo>
                <a:close/>
                <a:moveTo>
                  <a:pt x="5710" y="8762"/>
                </a:moveTo>
                <a:lnTo>
                  <a:pt x="6138" y="9993"/>
                </a:lnTo>
                <a:lnTo>
                  <a:pt x="4497" y="9993"/>
                </a:lnTo>
                <a:lnTo>
                  <a:pt x="4925" y="8762"/>
                </a:lnTo>
                <a:close/>
                <a:moveTo>
                  <a:pt x="9368" y="8762"/>
                </a:moveTo>
                <a:lnTo>
                  <a:pt x="9368" y="9368"/>
                </a:lnTo>
                <a:lnTo>
                  <a:pt x="10010" y="9368"/>
                </a:lnTo>
                <a:lnTo>
                  <a:pt x="10010" y="9993"/>
                </a:lnTo>
                <a:lnTo>
                  <a:pt x="6781" y="9993"/>
                </a:lnTo>
                <a:lnTo>
                  <a:pt x="6370" y="8762"/>
                </a:lnTo>
                <a:close/>
                <a:moveTo>
                  <a:pt x="3230" y="1"/>
                </a:moveTo>
                <a:lnTo>
                  <a:pt x="2891" y="982"/>
                </a:lnTo>
                <a:lnTo>
                  <a:pt x="518" y="2499"/>
                </a:lnTo>
                <a:lnTo>
                  <a:pt x="1892" y="2499"/>
                </a:lnTo>
                <a:lnTo>
                  <a:pt x="1892" y="3926"/>
                </a:lnTo>
                <a:lnTo>
                  <a:pt x="0" y="5621"/>
                </a:lnTo>
                <a:lnTo>
                  <a:pt x="1267" y="5621"/>
                </a:lnTo>
                <a:lnTo>
                  <a:pt x="1267" y="8137"/>
                </a:lnTo>
                <a:lnTo>
                  <a:pt x="661" y="8137"/>
                </a:lnTo>
                <a:lnTo>
                  <a:pt x="661" y="8762"/>
                </a:lnTo>
                <a:lnTo>
                  <a:pt x="0" y="8762"/>
                </a:lnTo>
                <a:lnTo>
                  <a:pt x="0" y="10617"/>
                </a:lnTo>
                <a:lnTo>
                  <a:pt x="10617" y="10617"/>
                </a:lnTo>
                <a:lnTo>
                  <a:pt x="10617" y="8762"/>
                </a:lnTo>
                <a:lnTo>
                  <a:pt x="9974" y="8762"/>
                </a:lnTo>
                <a:lnTo>
                  <a:pt x="9974" y="8137"/>
                </a:lnTo>
                <a:lnTo>
                  <a:pt x="9368" y="8137"/>
                </a:lnTo>
                <a:lnTo>
                  <a:pt x="9368" y="5639"/>
                </a:lnTo>
                <a:lnTo>
                  <a:pt x="10617" y="5639"/>
                </a:lnTo>
                <a:lnTo>
                  <a:pt x="8743" y="3926"/>
                </a:lnTo>
                <a:lnTo>
                  <a:pt x="8743" y="2499"/>
                </a:lnTo>
                <a:lnTo>
                  <a:pt x="10117" y="2499"/>
                </a:lnTo>
                <a:lnTo>
                  <a:pt x="7744" y="982"/>
                </a:lnTo>
                <a:lnTo>
                  <a:pt x="7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2"/>
          <p:cNvSpPr/>
          <p:nvPr/>
        </p:nvSpPr>
        <p:spPr>
          <a:xfrm rot="722622">
            <a:off x="625208" y="1169244"/>
            <a:ext cx="284628" cy="441065"/>
          </a:xfrm>
          <a:custGeom>
            <a:avLst/>
            <a:gdLst/>
            <a:ahLst/>
            <a:cxnLst/>
            <a:rect l="l" t="t" r="r" b="b"/>
            <a:pathLst>
              <a:path w="6852" h="10618" extrusionOk="0">
                <a:moveTo>
                  <a:pt x="3426" y="625"/>
                </a:moveTo>
                <a:cubicBezTo>
                  <a:pt x="3605" y="625"/>
                  <a:pt x="3730" y="768"/>
                  <a:pt x="3730" y="929"/>
                </a:cubicBezTo>
                <a:cubicBezTo>
                  <a:pt x="3730" y="1107"/>
                  <a:pt x="3605" y="1250"/>
                  <a:pt x="3426" y="1250"/>
                </a:cubicBezTo>
                <a:cubicBezTo>
                  <a:pt x="3248" y="1250"/>
                  <a:pt x="3105" y="1107"/>
                  <a:pt x="3105" y="929"/>
                </a:cubicBezTo>
                <a:cubicBezTo>
                  <a:pt x="3105" y="768"/>
                  <a:pt x="3248" y="625"/>
                  <a:pt x="3426" y="625"/>
                </a:cubicBezTo>
                <a:close/>
                <a:moveTo>
                  <a:pt x="3426" y="1874"/>
                </a:moveTo>
                <a:cubicBezTo>
                  <a:pt x="4176" y="1874"/>
                  <a:pt x="4800" y="2410"/>
                  <a:pt x="4943" y="3123"/>
                </a:cubicBezTo>
                <a:lnTo>
                  <a:pt x="1892" y="3123"/>
                </a:lnTo>
                <a:cubicBezTo>
                  <a:pt x="2052" y="2410"/>
                  <a:pt x="2677" y="1874"/>
                  <a:pt x="3426" y="1874"/>
                </a:cubicBezTo>
                <a:close/>
                <a:moveTo>
                  <a:pt x="4978" y="3730"/>
                </a:moveTo>
                <a:lnTo>
                  <a:pt x="4978" y="4979"/>
                </a:lnTo>
                <a:lnTo>
                  <a:pt x="1874" y="4979"/>
                </a:lnTo>
                <a:lnTo>
                  <a:pt x="1874" y="3730"/>
                </a:lnTo>
                <a:close/>
                <a:moveTo>
                  <a:pt x="4978" y="5603"/>
                </a:moveTo>
                <a:lnTo>
                  <a:pt x="4978" y="5907"/>
                </a:lnTo>
                <a:cubicBezTo>
                  <a:pt x="4978" y="6264"/>
                  <a:pt x="5103" y="6585"/>
                  <a:pt x="5300" y="6852"/>
                </a:cubicBezTo>
                <a:lnTo>
                  <a:pt x="1553" y="6852"/>
                </a:lnTo>
                <a:cubicBezTo>
                  <a:pt x="1749" y="6585"/>
                  <a:pt x="1874" y="6264"/>
                  <a:pt x="1874" y="5907"/>
                </a:cubicBezTo>
                <a:lnTo>
                  <a:pt x="1874" y="5603"/>
                </a:lnTo>
                <a:close/>
                <a:moveTo>
                  <a:pt x="5906" y="8994"/>
                </a:moveTo>
                <a:lnTo>
                  <a:pt x="5906" y="9689"/>
                </a:lnTo>
                <a:cubicBezTo>
                  <a:pt x="5728" y="9600"/>
                  <a:pt x="5567" y="9475"/>
                  <a:pt x="5442" y="9368"/>
                </a:cubicBezTo>
                <a:cubicBezTo>
                  <a:pt x="5567" y="9243"/>
                  <a:pt x="5746" y="9118"/>
                  <a:pt x="5906" y="8994"/>
                </a:cubicBezTo>
                <a:close/>
                <a:moveTo>
                  <a:pt x="3426" y="8762"/>
                </a:moveTo>
                <a:cubicBezTo>
                  <a:pt x="3747" y="8762"/>
                  <a:pt x="4211" y="9083"/>
                  <a:pt x="4532" y="9368"/>
                </a:cubicBezTo>
                <a:cubicBezTo>
                  <a:pt x="4211" y="9672"/>
                  <a:pt x="3747" y="9993"/>
                  <a:pt x="3426" y="9993"/>
                </a:cubicBezTo>
                <a:cubicBezTo>
                  <a:pt x="3105" y="9993"/>
                  <a:pt x="2641" y="9672"/>
                  <a:pt x="2320" y="9368"/>
                </a:cubicBezTo>
                <a:cubicBezTo>
                  <a:pt x="2641" y="9083"/>
                  <a:pt x="3105" y="8762"/>
                  <a:pt x="3426" y="8762"/>
                </a:cubicBezTo>
                <a:close/>
                <a:moveTo>
                  <a:pt x="3426" y="1"/>
                </a:moveTo>
                <a:cubicBezTo>
                  <a:pt x="2909" y="1"/>
                  <a:pt x="2498" y="429"/>
                  <a:pt x="2498" y="929"/>
                </a:cubicBezTo>
                <a:cubicBezTo>
                  <a:pt x="2498" y="1107"/>
                  <a:pt x="2534" y="1268"/>
                  <a:pt x="2623" y="1410"/>
                </a:cubicBezTo>
                <a:cubicBezTo>
                  <a:pt x="1910" y="1696"/>
                  <a:pt x="1374" y="2338"/>
                  <a:pt x="1267" y="3123"/>
                </a:cubicBezTo>
                <a:lnTo>
                  <a:pt x="625" y="3123"/>
                </a:lnTo>
                <a:lnTo>
                  <a:pt x="625" y="3730"/>
                </a:lnTo>
                <a:lnTo>
                  <a:pt x="1249" y="3730"/>
                </a:lnTo>
                <a:lnTo>
                  <a:pt x="1249" y="4979"/>
                </a:lnTo>
                <a:lnTo>
                  <a:pt x="625" y="4979"/>
                </a:lnTo>
                <a:lnTo>
                  <a:pt x="625" y="5603"/>
                </a:lnTo>
                <a:lnTo>
                  <a:pt x="1249" y="5603"/>
                </a:lnTo>
                <a:lnTo>
                  <a:pt x="1249" y="5907"/>
                </a:lnTo>
                <a:cubicBezTo>
                  <a:pt x="1249" y="6424"/>
                  <a:pt x="821" y="6852"/>
                  <a:pt x="322" y="6852"/>
                </a:cubicBezTo>
                <a:lnTo>
                  <a:pt x="0" y="6852"/>
                </a:lnTo>
                <a:lnTo>
                  <a:pt x="0" y="7477"/>
                </a:lnTo>
                <a:lnTo>
                  <a:pt x="3105" y="7477"/>
                </a:lnTo>
                <a:lnTo>
                  <a:pt x="3105" y="8173"/>
                </a:lnTo>
                <a:cubicBezTo>
                  <a:pt x="2409" y="8351"/>
                  <a:pt x="1731" y="9065"/>
                  <a:pt x="1642" y="9172"/>
                </a:cubicBezTo>
                <a:lnTo>
                  <a:pt x="1446" y="9368"/>
                </a:lnTo>
                <a:lnTo>
                  <a:pt x="1642" y="9582"/>
                </a:lnTo>
                <a:cubicBezTo>
                  <a:pt x="1731" y="9689"/>
                  <a:pt x="2623" y="10617"/>
                  <a:pt x="3426" y="10617"/>
                </a:cubicBezTo>
                <a:cubicBezTo>
                  <a:pt x="4015" y="10617"/>
                  <a:pt x="4657" y="10100"/>
                  <a:pt x="4996" y="9796"/>
                </a:cubicBezTo>
                <a:cubicBezTo>
                  <a:pt x="5246" y="10011"/>
                  <a:pt x="5692" y="10350"/>
                  <a:pt x="6120" y="10492"/>
                </a:cubicBezTo>
                <a:lnTo>
                  <a:pt x="6531" y="10617"/>
                </a:lnTo>
                <a:lnTo>
                  <a:pt x="6531" y="8066"/>
                </a:lnTo>
                <a:lnTo>
                  <a:pt x="6120" y="8208"/>
                </a:lnTo>
                <a:cubicBezTo>
                  <a:pt x="5674" y="8351"/>
                  <a:pt x="5246" y="8708"/>
                  <a:pt x="4978" y="8940"/>
                </a:cubicBezTo>
                <a:cubicBezTo>
                  <a:pt x="4711" y="8690"/>
                  <a:pt x="4229" y="8298"/>
                  <a:pt x="3730" y="8173"/>
                </a:cubicBezTo>
                <a:lnTo>
                  <a:pt x="3730" y="7477"/>
                </a:lnTo>
                <a:lnTo>
                  <a:pt x="6852" y="7477"/>
                </a:lnTo>
                <a:lnTo>
                  <a:pt x="6852" y="6852"/>
                </a:lnTo>
                <a:lnTo>
                  <a:pt x="6531" y="6852"/>
                </a:lnTo>
                <a:cubicBezTo>
                  <a:pt x="6013" y="6852"/>
                  <a:pt x="5603" y="6424"/>
                  <a:pt x="5603" y="5907"/>
                </a:cubicBezTo>
                <a:lnTo>
                  <a:pt x="5603" y="5603"/>
                </a:lnTo>
                <a:lnTo>
                  <a:pt x="6227" y="5603"/>
                </a:lnTo>
                <a:lnTo>
                  <a:pt x="6227" y="4979"/>
                </a:lnTo>
                <a:lnTo>
                  <a:pt x="5603" y="4979"/>
                </a:lnTo>
                <a:lnTo>
                  <a:pt x="5603" y="3730"/>
                </a:lnTo>
                <a:lnTo>
                  <a:pt x="6227" y="3730"/>
                </a:lnTo>
                <a:lnTo>
                  <a:pt x="6227" y="3123"/>
                </a:lnTo>
                <a:lnTo>
                  <a:pt x="5585" y="3123"/>
                </a:lnTo>
                <a:cubicBezTo>
                  <a:pt x="5460" y="2338"/>
                  <a:pt x="4943" y="1696"/>
                  <a:pt x="4229" y="1410"/>
                </a:cubicBezTo>
                <a:cubicBezTo>
                  <a:pt x="4318" y="1268"/>
                  <a:pt x="4354" y="1107"/>
                  <a:pt x="4354" y="929"/>
                </a:cubicBezTo>
                <a:cubicBezTo>
                  <a:pt x="4354" y="429"/>
                  <a:pt x="3944" y="1"/>
                  <a:pt x="3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7;p97">
            <a:extLst>
              <a:ext uri="{FF2B5EF4-FFF2-40B4-BE49-F238E27FC236}">
                <a16:creationId xmlns:a16="http://schemas.microsoft.com/office/drawing/2014/main" id="{33B74739-70AD-7EDC-D3F1-44C473ABD45B}"/>
              </a:ext>
            </a:extLst>
          </p:cNvPr>
          <p:cNvSpPr/>
          <p:nvPr/>
        </p:nvSpPr>
        <p:spPr>
          <a:xfrm>
            <a:off x="1896309" y="3407408"/>
            <a:ext cx="496119" cy="422973"/>
          </a:xfrm>
          <a:custGeom>
            <a:avLst/>
            <a:gdLst/>
            <a:ahLst/>
            <a:cxnLst/>
            <a:rect l="l" t="t" r="r" b="b"/>
            <a:pathLst>
              <a:path w="9527" h="8122" extrusionOk="0">
                <a:moveTo>
                  <a:pt x="7835" y="2549"/>
                </a:moveTo>
                <a:lnTo>
                  <a:pt x="7835" y="3096"/>
                </a:lnTo>
                <a:lnTo>
                  <a:pt x="572" y="3096"/>
                </a:lnTo>
                <a:lnTo>
                  <a:pt x="572" y="2549"/>
                </a:lnTo>
                <a:close/>
                <a:moveTo>
                  <a:pt x="1763" y="3644"/>
                </a:moveTo>
                <a:lnTo>
                  <a:pt x="1953" y="4216"/>
                </a:lnTo>
                <a:lnTo>
                  <a:pt x="905" y="4216"/>
                </a:lnTo>
                <a:lnTo>
                  <a:pt x="691" y="3644"/>
                </a:lnTo>
                <a:close/>
                <a:moveTo>
                  <a:pt x="3930" y="3644"/>
                </a:moveTo>
                <a:lnTo>
                  <a:pt x="3930" y="4216"/>
                </a:lnTo>
                <a:lnTo>
                  <a:pt x="2549" y="4216"/>
                </a:lnTo>
                <a:lnTo>
                  <a:pt x="2358" y="3644"/>
                </a:lnTo>
                <a:close/>
                <a:moveTo>
                  <a:pt x="6049" y="3644"/>
                </a:moveTo>
                <a:lnTo>
                  <a:pt x="5883" y="4216"/>
                </a:lnTo>
                <a:lnTo>
                  <a:pt x="4501" y="4216"/>
                </a:lnTo>
                <a:lnTo>
                  <a:pt x="4501" y="3644"/>
                </a:lnTo>
                <a:close/>
                <a:moveTo>
                  <a:pt x="7716" y="3644"/>
                </a:moveTo>
                <a:lnTo>
                  <a:pt x="7502" y="4216"/>
                </a:lnTo>
                <a:lnTo>
                  <a:pt x="6454" y="4216"/>
                </a:lnTo>
                <a:lnTo>
                  <a:pt x="6645" y="3644"/>
                </a:lnTo>
                <a:close/>
                <a:moveTo>
                  <a:pt x="7288" y="4763"/>
                </a:moveTo>
                <a:lnTo>
                  <a:pt x="7097" y="5335"/>
                </a:lnTo>
                <a:lnTo>
                  <a:pt x="1310" y="5335"/>
                </a:lnTo>
                <a:lnTo>
                  <a:pt x="1120" y="4763"/>
                </a:lnTo>
                <a:close/>
                <a:moveTo>
                  <a:pt x="2501" y="5883"/>
                </a:moveTo>
                <a:lnTo>
                  <a:pt x="2691" y="6454"/>
                </a:lnTo>
                <a:lnTo>
                  <a:pt x="1739" y="6454"/>
                </a:lnTo>
                <a:lnTo>
                  <a:pt x="1525" y="5883"/>
                </a:lnTo>
                <a:close/>
                <a:moveTo>
                  <a:pt x="3930" y="5883"/>
                </a:moveTo>
                <a:lnTo>
                  <a:pt x="3930" y="6454"/>
                </a:lnTo>
                <a:lnTo>
                  <a:pt x="3287" y="6454"/>
                </a:lnTo>
                <a:lnTo>
                  <a:pt x="3096" y="5883"/>
                </a:lnTo>
                <a:close/>
                <a:moveTo>
                  <a:pt x="5311" y="5883"/>
                </a:moveTo>
                <a:lnTo>
                  <a:pt x="5121" y="6454"/>
                </a:lnTo>
                <a:lnTo>
                  <a:pt x="4501" y="6454"/>
                </a:lnTo>
                <a:lnTo>
                  <a:pt x="4501" y="5883"/>
                </a:lnTo>
                <a:close/>
                <a:moveTo>
                  <a:pt x="6168" y="5883"/>
                </a:moveTo>
                <a:lnTo>
                  <a:pt x="6168" y="6454"/>
                </a:lnTo>
                <a:lnTo>
                  <a:pt x="5716" y="6454"/>
                </a:lnTo>
                <a:lnTo>
                  <a:pt x="5906" y="5883"/>
                </a:lnTo>
                <a:close/>
                <a:moveTo>
                  <a:pt x="6264" y="7002"/>
                </a:moveTo>
                <a:cubicBezTo>
                  <a:pt x="6287" y="7097"/>
                  <a:pt x="6335" y="7169"/>
                  <a:pt x="6383" y="7240"/>
                </a:cubicBezTo>
                <a:lnTo>
                  <a:pt x="6264" y="7550"/>
                </a:lnTo>
                <a:lnTo>
                  <a:pt x="2168" y="7550"/>
                </a:lnTo>
                <a:lnTo>
                  <a:pt x="1953" y="7002"/>
                </a:lnTo>
                <a:close/>
                <a:moveTo>
                  <a:pt x="8979" y="5883"/>
                </a:moveTo>
                <a:lnTo>
                  <a:pt x="8979" y="6454"/>
                </a:lnTo>
                <a:cubicBezTo>
                  <a:pt x="8979" y="7050"/>
                  <a:pt x="8455" y="7550"/>
                  <a:pt x="7835" y="7550"/>
                </a:cubicBezTo>
                <a:cubicBezTo>
                  <a:pt x="7216" y="7550"/>
                  <a:pt x="6716" y="7050"/>
                  <a:pt x="6716" y="6454"/>
                </a:cubicBezTo>
                <a:lnTo>
                  <a:pt x="6716" y="5883"/>
                </a:lnTo>
                <a:close/>
                <a:moveTo>
                  <a:pt x="8979" y="1"/>
                </a:moveTo>
                <a:lnTo>
                  <a:pt x="8979" y="5335"/>
                </a:lnTo>
                <a:lnTo>
                  <a:pt x="7693" y="5335"/>
                </a:lnTo>
                <a:lnTo>
                  <a:pt x="8407" y="3430"/>
                </a:lnTo>
                <a:lnTo>
                  <a:pt x="8407" y="1977"/>
                </a:lnTo>
                <a:lnTo>
                  <a:pt x="0" y="1977"/>
                </a:lnTo>
                <a:lnTo>
                  <a:pt x="0" y="3430"/>
                </a:lnTo>
                <a:lnTo>
                  <a:pt x="1763" y="8121"/>
                </a:lnTo>
                <a:lnTo>
                  <a:pt x="6645" y="8121"/>
                </a:lnTo>
                <a:lnTo>
                  <a:pt x="6788" y="7740"/>
                </a:lnTo>
                <a:cubicBezTo>
                  <a:pt x="7073" y="7978"/>
                  <a:pt x="7431" y="8121"/>
                  <a:pt x="7835" y="8121"/>
                </a:cubicBezTo>
                <a:cubicBezTo>
                  <a:pt x="8764" y="8121"/>
                  <a:pt x="9526" y="7359"/>
                  <a:pt x="9526" y="6454"/>
                </a:cubicBezTo>
                <a:lnTo>
                  <a:pt x="9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8;p102">
            <a:extLst>
              <a:ext uri="{FF2B5EF4-FFF2-40B4-BE49-F238E27FC236}">
                <a16:creationId xmlns:a16="http://schemas.microsoft.com/office/drawing/2014/main" id="{06C9D286-0B14-D821-12E4-E4BE4BBFFD61}"/>
              </a:ext>
            </a:extLst>
          </p:cNvPr>
          <p:cNvSpPr txBox="1">
            <a:spLocks/>
          </p:cNvSpPr>
          <p:nvPr/>
        </p:nvSpPr>
        <p:spPr>
          <a:xfrm>
            <a:off x="2548359" y="3420060"/>
            <a:ext cx="2746500" cy="460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lim Park"/>
              <a:buNone/>
              <a:defRPr sz="2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9pPr>
          </a:lstStyle>
          <a:p>
            <a:r>
              <a:rPr lang="en-ID" dirty="0"/>
              <a:t>Cluster 3</a:t>
            </a:r>
          </a:p>
        </p:txBody>
      </p:sp>
      <p:sp>
        <p:nvSpPr>
          <p:cNvPr id="21" name="TextBox 20">
            <a:extLst>
              <a:ext uri="{FF2B5EF4-FFF2-40B4-BE49-F238E27FC236}">
                <a16:creationId xmlns:a16="http://schemas.microsoft.com/office/drawing/2014/main" id="{738A2744-226F-2CBF-8B13-3BD41AC6756E}"/>
              </a:ext>
            </a:extLst>
          </p:cNvPr>
          <p:cNvSpPr txBox="1"/>
          <p:nvPr/>
        </p:nvSpPr>
        <p:spPr>
          <a:xfrm>
            <a:off x="2244700" y="3839715"/>
            <a:ext cx="3588026" cy="1384995"/>
          </a:xfrm>
          <a:prstGeom prst="rect">
            <a:avLst/>
          </a:prstGeom>
          <a:noFill/>
        </p:spPr>
        <p:txBody>
          <a:bodyPr wrap="square">
            <a:spAutoFit/>
          </a:bodyPr>
          <a:lstStyle/>
          <a:p>
            <a:pPr marL="171450" indent="-171450">
              <a:buFont typeface="Wingdings" panose="05000000000000000000" pitchFamily="2" charset="2"/>
              <a:buChar char="ü"/>
            </a:pPr>
            <a:r>
              <a:rPr lang="en-ID" sz="1200" dirty="0">
                <a:latin typeface="Manrope" panose="020B0604020202020204" charset="0"/>
              </a:rPr>
              <a:t>age around &gt;30- &lt;80</a:t>
            </a:r>
          </a:p>
          <a:p>
            <a:pPr marL="171450" indent="-171450">
              <a:buFont typeface="Wingdings" panose="05000000000000000000" pitchFamily="2" charset="2"/>
              <a:buChar char="ü"/>
            </a:pPr>
            <a:r>
              <a:rPr lang="en-ID" sz="1200" dirty="0">
                <a:latin typeface="Manrope" panose="020B0604020202020204" charset="0"/>
              </a:rPr>
              <a:t>more are single category</a:t>
            </a:r>
          </a:p>
          <a:p>
            <a:pPr marL="171450" indent="-171450">
              <a:buFont typeface="Wingdings" panose="05000000000000000000" pitchFamily="2" charset="2"/>
              <a:buChar char="ü"/>
            </a:pPr>
            <a:r>
              <a:rPr lang="en-US" sz="1200" dirty="0"/>
              <a:t>the majority of these people are in relationship not single living</a:t>
            </a:r>
            <a:endParaRPr lang="en-ID" sz="1200" dirty="0">
              <a:latin typeface="Manrope" panose="020B0604020202020204" charset="0"/>
            </a:endParaRPr>
          </a:p>
          <a:p>
            <a:pPr marL="171450" indent="-171450">
              <a:buFont typeface="Wingdings" panose="05000000000000000000" pitchFamily="2" charset="2"/>
              <a:buChar char="ü"/>
            </a:pPr>
            <a:r>
              <a:rPr lang="en-ID" sz="1200" dirty="0">
                <a:latin typeface="Manrope" panose="020B0604020202020204" charset="0"/>
              </a:rPr>
              <a:t>have 4 members and 0 members in the family</a:t>
            </a:r>
          </a:p>
          <a:p>
            <a:pPr marL="171450" indent="-171450">
              <a:buFont typeface="Wingdings" panose="05000000000000000000" pitchFamily="2" charset="2"/>
              <a:buChar char="ü"/>
            </a:pPr>
            <a:r>
              <a:rPr lang="en-ID" sz="1200" dirty="0">
                <a:latin typeface="Manrope" panose="020B0604020202020204" charset="0"/>
              </a:rPr>
              <a:t>Largest number of cluster members</a:t>
            </a:r>
          </a:p>
          <a:p>
            <a:pPr marL="171450" indent="-171450">
              <a:buFont typeface="Wingdings" panose="05000000000000000000" pitchFamily="2" charset="2"/>
              <a:buChar char="ü"/>
            </a:pPr>
            <a:endParaRPr lang="en-ID" sz="1200" dirty="0">
              <a:latin typeface="Manrope"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98"/>
                                        </p:tgtEl>
                                        <p:attrNameLst>
                                          <p:attrName>style.visibility</p:attrName>
                                        </p:attrNameLst>
                                      </p:cBhvr>
                                      <p:to>
                                        <p:strVal val="visible"/>
                                      </p:to>
                                    </p:set>
                                    <p:anim calcmode="lin" valueType="num">
                                      <p:cBhvr additive="base">
                                        <p:cTn id="7" dur="1000"/>
                                        <p:tgtEl>
                                          <p:spTgt spid="129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303"/>
                                        </p:tgtEl>
                                        <p:attrNameLst>
                                          <p:attrName>style.visibility</p:attrName>
                                        </p:attrNameLst>
                                      </p:cBhvr>
                                      <p:to>
                                        <p:strVal val="visible"/>
                                      </p:to>
                                    </p:set>
                                    <p:anim calcmode="lin" valueType="num">
                                      <p:cBhvr additive="base">
                                        <p:cTn id="12" dur="1000"/>
                                        <p:tgtEl>
                                          <p:spTgt spid="13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p:tgtEl>
                                          <p:spTgt spid="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5" name="Google Shape;1315;p102"/>
          <p:cNvGrpSpPr/>
          <p:nvPr/>
        </p:nvGrpSpPr>
        <p:grpSpPr>
          <a:xfrm rot="571104">
            <a:off x="815252" y="833186"/>
            <a:ext cx="284681" cy="441083"/>
            <a:chOff x="4833226" y="3413348"/>
            <a:chExt cx="220084" cy="340997"/>
          </a:xfrm>
        </p:grpSpPr>
        <p:sp>
          <p:nvSpPr>
            <p:cNvPr id="1316" name="Google Shape;1316;p102"/>
            <p:cNvSpPr/>
            <p:nvPr/>
          </p:nvSpPr>
          <p:spPr>
            <a:xfrm>
              <a:off x="4833226" y="3493571"/>
              <a:ext cx="220084" cy="260774"/>
            </a:xfrm>
            <a:custGeom>
              <a:avLst/>
              <a:gdLst/>
              <a:ahLst/>
              <a:cxnLst/>
              <a:rect l="l" t="t" r="r" b="b"/>
              <a:pathLst>
                <a:path w="6853" h="8120" extrusionOk="0">
                  <a:moveTo>
                    <a:pt x="5603" y="3766"/>
                  </a:moveTo>
                  <a:lnTo>
                    <a:pt x="5603" y="4087"/>
                  </a:lnTo>
                  <a:cubicBezTo>
                    <a:pt x="5603" y="4247"/>
                    <a:pt x="5460" y="4390"/>
                    <a:pt x="5300" y="4390"/>
                  </a:cubicBezTo>
                  <a:lnTo>
                    <a:pt x="1553" y="4390"/>
                  </a:lnTo>
                  <a:cubicBezTo>
                    <a:pt x="1392" y="4390"/>
                    <a:pt x="1249" y="4247"/>
                    <a:pt x="1249" y="4087"/>
                  </a:cubicBezTo>
                  <a:lnTo>
                    <a:pt x="1249" y="3766"/>
                  </a:lnTo>
                  <a:close/>
                  <a:moveTo>
                    <a:pt x="5300" y="5015"/>
                  </a:moveTo>
                  <a:cubicBezTo>
                    <a:pt x="5799" y="5015"/>
                    <a:pt x="6228" y="5568"/>
                    <a:pt x="6228" y="6264"/>
                  </a:cubicBezTo>
                  <a:cubicBezTo>
                    <a:pt x="6228" y="6942"/>
                    <a:pt x="5799" y="7495"/>
                    <a:pt x="5300" y="7495"/>
                  </a:cubicBezTo>
                  <a:lnTo>
                    <a:pt x="1553" y="7495"/>
                  </a:lnTo>
                  <a:cubicBezTo>
                    <a:pt x="1035" y="7495"/>
                    <a:pt x="625" y="6942"/>
                    <a:pt x="625" y="6264"/>
                  </a:cubicBezTo>
                  <a:cubicBezTo>
                    <a:pt x="625" y="5568"/>
                    <a:pt x="1035" y="5015"/>
                    <a:pt x="1553" y="5015"/>
                  </a:cubicBezTo>
                  <a:close/>
                  <a:moveTo>
                    <a:pt x="1874" y="1"/>
                  </a:moveTo>
                  <a:lnTo>
                    <a:pt x="1874" y="3141"/>
                  </a:lnTo>
                  <a:lnTo>
                    <a:pt x="625" y="3141"/>
                  </a:lnTo>
                  <a:lnTo>
                    <a:pt x="625" y="4087"/>
                  </a:lnTo>
                  <a:cubicBezTo>
                    <a:pt x="625" y="4283"/>
                    <a:pt x="696" y="4479"/>
                    <a:pt x="803" y="4622"/>
                  </a:cubicBezTo>
                  <a:cubicBezTo>
                    <a:pt x="661" y="4711"/>
                    <a:pt x="554" y="4818"/>
                    <a:pt x="429" y="4961"/>
                  </a:cubicBezTo>
                  <a:cubicBezTo>
                    <a:pt x="161" y="5318"/>
                    <a:pt x="0" y="5764"/>
                    <a:pt x="0" y="6264"/>
                  </a:cubicBezTo>
                  <a:cubicBezTo>
                    <a:pt x="0" y="6745"/>
                    <a:pt x="161" y="7209"/>
                    <a:pt x="429" y="7548"/>
                  </a:cubicBezTo>
                  <a:cubicBezTo>
                    <a:pt x="732" y="7923"/>
                    <a:pt x="1125" y="8119"/>
                    <a:pt x="1553" y="8119"/>
                  </a:cubicBezTo>
                  <a:lnTo>
                    <a:pt x="5300" y="8119"/>
                  </a:lnTo>
                  <a:cubicBezTo>
                    <a:pt x="5728" y="8119"/>
                    <a:pt x="6120" y="7923"/>
                    <a:pt x="6406" y="7548"/>
                  </a:cubicBezTo>
                  <a:cubicBezTo>
                    <a:pt x="6691" y="7209"/>
                    <a:pt x="6852" y="6745"/>
                    <a:pt x="6852" y="6264"/>
                  </a:cubicBezTo>
                  <a:cubicBezTo>
                    <a:pt x="6852" y="5764"/>
                    <a:pt x="6691" y="5318"/>
                    <a:pt x="6406" y="4961"/>
                  </a:cubicBezTo>
                  <a:cubicBezTo>
                    <a:pt x="6299" y="4818"/>
                    <a:pt x="6174" y="4711"/>
                    <a:pt x="6049" y="4622"/>
                  </a:cubicBezTo>
                  <a:cubicBezTo>
                    <a:pt x="6156" y="4479"/>
                    <a:pt x="6228" y="4283"/>
                    <a:pt x="6228" y="4087"/>
                  </a:cubicBezTo>
                  <a:lnTo>
                    <a:pt x="6228" y="3141"/>
                  </a:lnTo>
                  <a:lnTo>
                    <a:pt x="4979" y="3141"/>
                  </a:lnTo>
                  <a:lnTo>
                    <a:pt x="4979" y="1"/>
                  </a:lnTo>
                  <a:lnTo>
                    <a:pt x="4354" y="1"/>
                  </a:lnTo>
                  <a:lnTo>
                    <a:pt x="4354" y="3141"/>
                  </a:lnTo>
                  <a:lnTo>
                    <a:pt x="3730" y="3141"/>
                  </a:lnTo>
                  <a:lnTo>
                    <a:pt x="3730" y="1"/>
                  </a:lnTo>
                  <a:lnTo>
                    <a:pt x="3105" y="1"/>
                  </a:lnTo>
                  <a:lnTo>
                    <a:pt x="3105" y="3141"/>
                  </a:lnTo>
                  <a:lnTo>
                    <a:pt x="2498" y="3141"/>
                  </a:lnTo>
                  <a:lnTo>
                    <a:pt x="24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2"/>
            <p:cNvSpPr/>
            <p:nvPr/>
          </p:nvSpPr>
          <p:spPr>
            <a:xfrm>
              <a:off x="4932944" y="3413348"/>
              <a:ext cx="20072" cy="60216"/>
            </a:xfrm>
            <a:custGeom>
              <a:avLst/>
              <a:gdLst/>
              <a:ahLst/>
              <a:cxnLst/>
              <a:rect l="l" t="t" r="r" b="b"/>
              <a:pathLst>
                <a:path w="625" h="1875" extrusionOk="0">
                  <a:moveTo>
                    <a:pt x="0" y="1"/>
                  </a:moveTo>
                  <a:lnTo>
                    <a:pt x="0" y="1874"/>
                  </a:lnTo>
                  <a:lnTo>
                    <a:pt x="625" y="1874"/>
                  </a:lnTo>
                  <a:lnTo>
                    <a:pt x="6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02"/>
            <p:cNvSpPr/>
            <p:nvPr/>
          </p:nvSpPr>
          <p:spPr>
            <a:xfrm>
              <a:off x="4973055" y="3413348"/>
              <a:ext cx="80255" cy="60216"/>
            </a:xfrm>
            <a:custGeom>
              <a:avLst/>
              <a:gdLst/>
              <a:ahLst/>
              <a:cxnLst/>
              <a:rect l="l" t="t" r="r" b="b"/>
              <a:pathLst>
                <a:path w="2499" h="1875" extrusionOk="0">
                  <a:moveTo>
                    <a:pt x="1874" y="1"/>
                  </a:moveTo>
                  <a:cubicBezTo>
                    <a:pt x="1874" y="340"/>
                    <a:pt x="1588" y="625"/>
                    <a:pt x="1249" y="625"/>
                  </a:cubicBezTo>
                  <a:cubicBezTo>
                    <a:pt x="553" y="625"/>
                    <a:pt x="0" y="1178"/>
                    <a:pt x="0" y="1874"/>
                  </a:cubicBezTo>
                  <a:lnTo>
                    <a:pt x="625" y="1874"/>
                  </a:lnTo>
                  <a:cubicBezTo>
                    <a:pt x="625" y="1535"/>
                    <a:pt x="910" y="1250"/>
                    <a:pt x="1249" y="1250"/>
                  </a:cubicBezTo>
                  <a:cubicBezTo>
                    <a:pt x="1927" y="1250"/>
                    <a:pt x="2498" y="697"/>
                    <a:pt x="2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02"/>
            <p:cNvSpPr/>
            <p:nvPr/>
          </p:nvSpPr>
          <p:spPr>
            <a:xfrm>
              <a:off x="4833226" y="3413348"/>
              <a:ext cx="80255" cy="60216"/>
            </a:xfrm>
            <a:custGeom>
              <a:avLst/>
              <a:gdLst/>
              <a:ahLst/>
              <a:cxnLst/>
              <a:rect l="l" t="t" r="r" b="b"/>
              <a:pathLst>
                <a:path w="2499" h="1875" extrusionOk="0">
                  <a:moveTo>
                    <a:pt x="0" y="1"/>
                  </a:moveTo>
                  <a:cubicBezTo>
                    <a:pt x="0" y="697"/>
                    <a:pt x="554" y="1250"/>
                    <a:pt x="1249" y="1250"/>
                  </a:cubicBezTo>
                  <a:cubicBezTo>
                    <a:pt x="1588" y="1250"/>
                    <a:pt x="1874" y="1535"/>
                    <a:pt x="1874" y="1874"/>
                  </a:cubicBezTo>
                  <a:lnTo>
                    <a:pt x="2498" y="1874"/>
                  </a:lnTo>
                  <a:cubicBezTo>
                    <a:pt x="2498" y="1178"/>
                    <a:pt x="1927" y="625"/>
                    <a:pt x="1249" y="625"/>
                  </a:cubicBezTo>
                  <a:cubicBezTo>
                    <a:pt x="910" y="625"/>
                    <a:pt x="625" y="340"/>
                    <a:pt x="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102"/>
          <p:cNvSpPr txBox="1">
            <a:spLocks/>
          </p:cNvSpPr>
          <p:nvPr/>
        </p:nvSpPr>
        <p:spPr>
          <a:xfrm>
            <a:off x="1244938" y="874798"/>
            <a:ext cx="2746500" cy="460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dirty="0">
                <a:latin typeface="Manrope" panose="020B0604020202020204" charset="0"/>
              </a:rPr>
              <a:t>Cluster 4</a:t>
            </a:r>
            <a:endParaRPr lang="en-ID" sz="1600" dirty="0">
              <a:latin typeface="Manrope" panose="020B0604020202020204" charset="0"/>
            </a:endParaRPr>
          </a:p>
        </p:txBody>
      </p:sp>
      <p:sp>
        <p:nvSpPr>
          <p:cNvPr id="1305" name="Google Shape;1305;p102"/>
          <p:cNvSpPr txBox="1">
            <a:spLocks/>
          </p:cNvSpPr>
          <p:nvPr/>
        </p:nvSpPr>
        <p:spPr>
          <a:xfrm>
            <a:off x="5378319" y="906669"/>
            <a:ext cx="2746500" cy="460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dirty="0">
                <a:latin typeface="Manrope" panose="020B0604020202020204" charset="0"/>
              </a:rPr>
              <a:t>Cluster</a:t>
            </a:r>
            <a:r>
              <a:rPr lang="en" dirty="0">
                <a:latin typeface="Manrope" panose="020B0604020202020204" charset="0"/>
              </a:rPr>
              <a:t> 5</a:t>
            </a:r>
            <a:endParaRPr lang="en-ID" dirty="0">
              <a:latin typeface="Manrope" panose="020B0604020202020204" charset="0"/>
            </a:endParaRPr>
          </a:p>
        </p:txBody>
      </p:sp>
      <p:grpSp>
        <p:nvGrpSpPr>
          <p:cNvPr id="1321" name="Google Shape;1321;p102"/>
          <p:cNvGrpSpPr/>
          <p:nvPr/>
        </p:nvGrpSpPr>
        <p:grpSpPr>
          <a:xfrm rot="-879690">
            <a:off x="4903397" y="997533"/>
            <a:ext cx="441793" cy="318613"/>
            <a:chOff x="7743006" y="3413348"/>
            <a:chExt cx="341543" cy="340997"/>
          </a:xfrm>
        </p:grpSpPr>
        <p:sp>
          <p:nvSpPr>
            <p:cNvPr id="1322" name="Google Shape;1322;p102"/>
            <p:cNvSpPr/>
            <p:nvPr/>
          </p:nvSpPr>
          <p:spPr>
            <a:xfrm>
              <a:off x="7743006" y="3413348"/>
              <a:ext cx="341543" cy="340997"/>
            </a:xfrm>
            <a:custGeom>
              <a:avLst/>
              <a:gdLst/>
              <a:ahLst/>
              <a:cxnLst/>
              <a:rect l="l" t="t" r="r" b="b"/>
              <a:pathLst>
                <a:path w="10635" h="10618" extrusionOk="0">
                  <a:moveTo>
                    <a:pt x="2980" y="625"/>
                  </a:moveTo>
                  <a:cubicBezTo>
                    <a:pt x="3266" y="964"/>
                    <a:pt x="3426" y="1178"/>
                    <a:pt x="3426" y="1553"/>
                  </a:cubicBezTo>
                  <a:cubicBezTo>
                    <a:pt x="3426" y="1714"/>
                    <a:pt x="3355" y="1803"/>
                    <a:pt x="3194" y="1981"/>
                  </a:cubicBezTo>
                  <a:cubicBezTo>
                    <a:pt x="3016" y="2178"/>
                    <a:pt x="2802" y="2410"/>
                    <a:pt x="2802" y="2802"/>
                  </a:cubicBezTo>
                  <a:cubicBezTo>
                    <a:pt x="2802" y="3195"/>
                    <a:pt x="3016" y="3444"/>
                    <a:pt x="3194" y="3641"/>
                  </a:cubicBezTo>
                  <a:cubicBezTo>
                    <a:pt x="3355" y="3801"/>
                    <a:pt x="3426" y="3908"/>
                    <a:pt x="3426" y="4051"/>
                  </a:cubicBezTo>
                  <a:cubicBezTo>
                    <a:pt x="3426" y="4426"/>
                    <a:pt x="3266" y="4640"/>
                    <a:pt x="2980" y="4979"/>
                  </a:cubicBezTo>
                  <a:lnTo>
                    <a:pt x="2213" y="4979"/>
                  </a:lnTo>
                  <a:cubicBezTo>
                    <a:pt x="2391" y="4729"/>
                    <a:pt x="2498" y="4444"/>
                    <a:pt x="2498" y="4051"/>
                  </a:cubicBezTo>
                  <a:cubicBezTo>
                    <a:pt x="2498" y="3659"/>
                    <a:pt x="2284" y="3409"/>
                    <a:pt x="2106" y="3213"/>
                  </a:cubicBezTo>
                  <a:cubicBezTo>
                    <a:pt x="1963" y="3052"/>
                    <a:pt x="1874" y="2945"/>
                    <a:pt x="1874" y="2802"/>
                  </a:cubicBezTo>
                  <a:cubicBezTo>
                    <a:pt x="1874" y="2659"/>
                    <a:pt x="1963" y="2552"/>
                    <a:pt x="2106" y="2392"/>
                  </a:cubicBezTo>
                  <a:cubicBezTo>
                    <a:pt x="2284" y="2195"/>
                    <a:pt x="2498" y="1946"/>
                    <a:pt x="2498" y="1553"/>
                  </a:cubicBezTo>
                  <a:cubicBezTo>
                    <a:pt x="2498" y="1178"/>
                    <a:pt x="2391" y="875"/>
                    <a:pt x="2213" y="625"/>
                  </a:cubicBezTo>
                  <a:close/>
                  <a:moveTo>
                    <a:pt x="4532" y="625"/>
                  </a:moveTo>
                  <a:cubicBezTo>
                    <a:pt x="4818" y="964"/>
                    <a:pt x="4979" y="1178"/>
                    <a:pt x="4979" y="1553"/>
                  </a:cubicBezTo>
                  <a:cubicBezTo>
                    <a:pt x="4979" y="1714"/>
                    <a:pt x="4907" y="1803"/>
                    <a:pt x="4747" y="1981"/>
                  </a:cubicBezTo>
                  <a:cubicBezTo>
                    <a:pt x="4586" y="2178"/>
                    <a:pt x="4372" y="2410"/>
                    <a:pt x="4372" y="2802"/>
                  </a:cubicBezTo>
                  <a:cubicBezTo>
                    <a:pt x="4372" y="3195"/>
                    <a:pt x="4586" y="3444"/>
                    <a:pt x="4747" y="3641"/>
                  </a:cubicBezTo>
                  <a:cubicBezTo>
                    <a:pt x="4907" y="3801"/>
                    <a:pt x="4979" y="3908"/>
                    <a:pt x="4979" y="4051"/>
                  </a:cubicBezTo>
                  <a:cubicBezTo>
                    <a:pt x="4979" y="4426"/>
                    <a:pt x="4818" y="4640"/>
                    <a:pt x="4532" y="4979"/>
                  </a:cubicBezTo>
                  <a:lnTo>
                    <a:pt x="3765" y="4979"/>
                  </a:lnTo>
                  <a:cubicBezTo>
                    <a:pt x="3944" y="4729"/>
                    <a:pt x="4051" y="4444"/>
                    <a:pt x="4051" y="4051"/>
                  </a:cubicBezTo>
                  <a:cubicBezTo>
                    <a:pt x="4051" y="3659"/>
                    <a:pt x="3837" y="3409"/>
                    <a:pt x="3658" y="3213"/>
                  </a:cubicBezTo>
                  <a:cubicBezTo>
                    <a:pt x="3515" y="3052"/>
                    <a:pt x="3426" y="2945"/>
                    <a:pt x="3426" y="2802"/>
                  </a:cubicBezTo>
                  <a:cubicBezTo>
                    <a:pt x="3426" y="2659"/>
                    <a:pt x="3515" y="2552"/>
                    <a:pt x="3658" y="2392"/>
                  </a:cubicBezTo>
                  <a:cubicBezTo>
                    <a:pt x="3837" y="2195"/>
                    <a:pt x="4051" y="1946"/>
                    <a:pt x="4051" y="1553"/>
                  </a:cubicBezTo>
                  <a:cubicBezTo>
                    <a:pt x="4051" y="1178"/>
                    <a:pt x="3944" y="875"/>
                    <a:pt x="3765" y="625"/>
                  </a:cubicBezTo>
                  <a:close/>
                  <a:moveTo>
                    <a:pt x="7477" y="5603"/>
                  </a:moveTo>
                  <a:lnTo>
                    <a:pt x="7477" y="7745"/>
                  </a:lnTo>
                  <a:cubicBezTo>
                    <a:pt x="7477" y="8405"/>
                    <a:pt x="7048" y="8994"/>
                    <a:pt x="6406" y="9190"/>
                  </a:cubicBezTo>
                  <a:cubicBezTo>
                    <a:pt x="6031" y="9315"/>
                    <a:pt x="5746" y="9636"/>
                    <a:pt x="5657" y="9993"/>
                  </a:cubicBezTo>
                  <a:lnTo>
                    <a:pt x="2463" y="9993"/>
                  </a:lnTo>
                  <a:cubicBezTo>
                    <a:pt x="2356" y="9636"/>
                    <a:pt x="2070" y="9315"/>
                    <a:pt x="1695" y="9190"/>
                  </a:cubicBezTo>
                  <a:cubicBezTo>
                    <a:pt x="1053" y="8976"/>
                    <a:pt x="625" y="8387"/>
                    <a:pt x="625" y="7727"/>
                  </a:cubicBezTo>
                  <a:lnTo>
                    <a:pt x="625" y="5603"/>
                  </a:lnTo>
                  <a:close/>
                  <a:moveTo>
                    <a:pt x="0" y="1"/>
                  </a:moveTo>
                  <a:lnTo>
                    <a:pt x="0" y="625"/>
                  </a:lnTo>
                  <a:lnTo>
                    <a:pt x="1428" y="625"/>
                  </a:lnTo>
                  <a:cubicBezTo>
                    <a:pt x="1624" y="857"/>
                    <a:pt x="1767" y="1036"/>
                    <a:pt x="1838" y="1250"/>
                  </a:cubicBezTo>
                  <a:lnTo>
                    <a:pt x="0" y="1250"/>
                  </a:lnTo>
                  <a:lnTo>
                    <a:pt x="0" y="1874"/>
                  </a:lnTo>
                  <a:lnTo>
                    <a:pt x="1731" y="1874"/>
                  </a:lnTo>
                  <a:cubicBezTo>
                    <a:pt x="1713" y="1910"/>
                    <a:pt x="1678" y="1946"/>
                    <a:pt x="1642" y="1981"/>
                  </a:cubicBezTo>
                  <a:cubicBezTo>
                    <a:pt x="1464" y="2178"/>
                    <a:pt x="1249" y="2410"/>
                    <a:pt x="1249" y="2802"/>
                  </a:cubicBezTo>
                  <a:cubicBezTo>
                    <a:pt x="1249" y="3195"/>
                    <a:pt x="1464" y="3444"/>
                    <a:pt x="1642" y="3641"/>
                  </a:cubicBezTo>
                  <a:cubicBezTo>
                    <a:pt x="1785" y="3801"/>
                    <a:pt x="1874" y="3908"/>
                    <a:pt x="1874" y="4051"/>
                  </a:cubicBezTo>
                  <a:cubicBezTo>
                    <a:pt x="1874" y="4426"/>
                    <a:pt x="1713" y="4640"/>
                    <a:pt x="1428" y="4979"/>
                  </a:cubicBezTo>
                  <a:lnTo>
                    <a:pt x="0" y="4979"/>
                  </a:lnTo>
                  <a:lnTo>
                    <a:pt x="0" y="7727"/>
                  </a:lnTo>
                  <a:cubicBezTo>
                    <a:pt x="0" y="8655"/>
                    <a:pt x="607" y="9493"/>
                    <a:pt x="1499" y="9779"/>
                  </a:cubicBezTo>
                  <a:cubicBezTo>
                    <a:pt x="1731" y="9868"/>
                    <a:pt x="1874" y="10064"/>
                    <a:pt x="1874" y="10314"/>
                  </a:cubicBezTo>
                  <a:lnTo>
                    <a:pt x="1874" y="10617"/>
                  </a:lnTo>
                  <a:lnTo>
                    <a:pt x="6228" y="10617"/>
                  </a:lnTo>
                  <a:lnTo>
                    <a:pt x="6228" y="10314"/>
                  </a:lnTo>
                  <a:cubicBezTo>
                    <a:pt x="6228" y="10064"/>
                    <a:pt x="6388" y="9868"/>
                    <a:pt x="6602" y="9779"/>
                  </a:cubicBezTo>
                  <a:cubicBezTo>
                    <a:pt x="7494" y="9493"/>
                    <a:pt x="8101" y="8655"/>
                    <a:pt x="8101" y="7727"/>
                  </a:cubicBezTo>
                  <a:lnTo>
                    <a:pt x="8101" y="4979"/>
                  </a:lnTo>
                  <a:lnTo>
                    <a:pt x="5318" y="4979"/>
                  </a:lnTo>
                  <a:cubicBezTo>
                    <a:pt x="5496" y="4729"/>
                    <a:pt x="5603" y="4444"/>
                    <a:pt x="5603" y="4051"/>
                  </a:cubicBezTo>
                  <a:cubicBezTo>
                    <a:pt x="5603" y="3659"/>
                    <a:pt x="5389" y="3409"/>
                    <a:pt x="5210" y="3213"/>
                  </a:cubicBezTo>
                  <a:cubicBezTo>
                    <a:pt x="5068" y="3052"/>
                    <a:pt x="4979" y="2945"/>
                    <a:pt x="4979" y="2802"/>
                  </a:cubicBezTo>
                  <a:cubicBezTo>
                    <a:pt x="4979" y="2659"/>
                    <a:pt x="5068" y="2552"/>
                    <a:pt x="5210" y="2392"/>
                  </a:cubicBezTo>
                  <a:cubicBezTo>
                    <a:pt x="5335" y="2249"/>
                    <a:pt x="5478" y="2088"/>
                    <a:pt x="5549" y="1874"/>
                  </a:cubicBezTo>
                  <a:lnTo>
                    <a:pt x="10635" y="1874"/>
                  </a:lnTo>
                  <a:lnTo>
                    <a:pt x="10635" y="1250"/>
                  </a:lnTo>
                  <a:lnTo>
                    <a:pt x="5585" y="1250"/>
                  </a:lnTo>
                  <a:cubicBezTo>
                    <a:pt x="5532" y="1000"/>
                    <a:pt x="5442" y="804"/>
                    <a:pt x="5318" y="625"/>
                  </a:cubicBezTo>
                  <a:lnTo>
                    <a:pt x="10635" y="625"/>
                  </a:lnTo>
                  <a:lnTo>
                    <a:pt x="10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2"/>
            <p:cNvSpPr/>
            <p:nvPr/>
          </p:nvSpPr>
          <p:spPr>
            <a:xfrm>
              <a:off x="7823229" y="3614484"/>
              <a:ext cx="101451" cy="99749"/>
            </a:xfrm>
            <a:custGeom>
              <a:avLst/>
              <a:gdLst/>
              <a:ahLst/>
              <a:cxnLst/>
              <a:rect l="l" t="t" r="r" b="b"/>
              <a:pathLst>
                <a:path w="3159" h="3106" extrusionOk="0">
                  <a:moveTo>
                    <a:pt x="1553" y="625"/>
                  </a:moveTo>
                  <a:cubicBezTo>
                    <a:pt x="2070" y="625"/>
                    <a:pt x="2481" y="1035"/>
                    <a:pt x="2481" y="1553"/>
                  </a:cubicBezTo>
                  <a:cubicBezTo>
                    <a:pt x="2481" y="1731"/>
                    <a:pt x="2356" y="1874"/>
                    <a:pt x="2177" y="1874"/>
                  </a:cubicBezTo>
                  <a:cubicBezTo>
                    <a:pt x="1999" y="1874"/>
                    <a:pt x="1874" y="1731"/>
                    <a:pt x="1874" y="1553"/>
                  </a:cubicBezTo>
                  <a:cubicBezTo>
                    <a:pt x="1874" y="1160"/>
                    <a:pt x="1606" y="804"/>
                    <a:pt x="1249" y="679"/>
                  </a:cubicBezTo>
                  <a:cubicBezTo>
                    <a:pt x="1339" y="643"/>
                    <a:pt x="1446" y="625"/>
                    <a:pt x="1553" y="625"/>
                  </a:cubicBezTo>
                  <a:close/>
                  <a:moveTo>
                    <a:pt x="928" y="1250"/>
                  </a:moveTo>
                  <a:cubicBezTo>
                    <a:pt x="1107" y="1250"/>
                    <a:pt x="1249" y="1392"/>
                    <a:pt x="1249" y="1553"/>
                  </a:cubicBezTo>
                  <a:cubicBezTo>
                    <a:pt x="1249" y="1963"/>
                    <a:pt x="1499" y="2302"/>
                    <a:pt x="1874" y="2445"/>
                  </a:cubicBezTo>
                  <a:cubicBezTo>
                    <a:pt x="1767" y="2481"/>
                    <a:pt x="1660" y="2499"/>
                    <a:pt x="1553" y="2499"/>
                  </a:cubicBezTo>
                  <a:cubicBezTo>
                    <a:pt x="1035" y="2499"/>
                    <a:pt x="625" y="2070"/>
                    <a:pt x="625" y="1553"/>
                  </a:cubicBezTo>
                  <a:cubicBezTo>
                    <a:pt x="625" y="1392"/>
                    <a:pt x="768" y="1250"/>
                    <a:pt x="928" y="1250"/>
                  </a:cubicBezTo>
                  <a:close/>
                  <a:moveTo>
                    <a:pt x="1553" y="1"/>
                  </a:moveTo>
                  <a:cubicBezTo>
                    <a:pt x="696" y="1"/>
                    <a:pt x="0" y="714"/>
                    <a:pt x="0" y="1553"/>
                  </a:cubicBezTo>
                  <a:cubicBezTo>
                    <a:pt x="0" y="2409"/>
                    <a:pt x="696" y="3105"/>
                    <a:pt x="1553" y="3105"/>
                  </a:cubicBezTo>
                  <a:cubicBezTo>
                    <a:pt x="2391" y="3105"/>
                    <a:pt x="3087" y="2445"/>
                    <a:pt x="3105" y="1606"/>
                  </a:cubicBezTo>
                  <a:cubicBezTo>
                    <a:pt x="3159" y="786"/>
                    <a:pt x="2463"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FB61F32F-284E-D896-D5C8-EF5918F750BA}"/>
              </a:ext>
            </a:extLst>
          </p:cNvPr>
          <p:cNvSpPr txBox="1"/>
          <p:nvPr/>
        </p:nvSpPr>
        <p:spPr>
          <a:xfrm>
            <a:off x="695960" y="1427396"/>
            <a:ext cx="2929835" cy="1384995"/>
          </a:xfrm>
          <a:prstGeom prst="rect">
            <a:avLst/>
          </a:prstGeom>
          <a:noFill/>
        </p:spPr>
        <p:txBody>
          <a:bodyPr wrap="square">
            <a:spAutoFit/>
          </a:bodyPr>
          <a:lstStyle/>
          <a:p>
            <a:pPr marL="171450" lvl="0" indent="-171450" algn="l" rtl="0">
              <a:spcBef>
                <a:spcPts val="0"/>
              </a:spcBef>
              <a:spcAft>
                <a:spcPts val="0"/>
              </a:spcAft>
              <a:buFont typeface="Wingdings" panose="05000000000000000000" pitchFamily="2" charset="2"/>
              <a:buChar char="ü"/>
            </a:pPr>
            <a:r>
              <a:rPr lang="en-US" sz="1200" dirty="0"/>
              <a:t>age around &lt;30 - &lt;80</a:t>
            </a:r>
          </a:p>
          <a:p>
            <a:pPr marL="171450" indent="-171450">
              <a:buFont typeface="Wingdings" panose="05000000000000000000" pitchFamily="2" charset="2"/>
              <a:buChar char="ü"/>
            </a:pPr>
            <a:r>
              <a:rPr lang="en-ID" sz="1200" dirty="0">
                <a:latin typeface="Manrope" panose="020B0604020202020204" charset="0"/>
              </a:rPr>
              <a:t>more are in relationship</a:t>
            </a:r>
          </a:p>
          <a:p>
            <a:pPr marL="171450" indent="-171450">
              <a:buFont typeface="Wingdings" panose="05000000000000000000" pitchFamily="2" charset="2"/>
              <a:buChar char="ü"/>
            </a:pPr>
            <a:r>
              <a:rPr lang="en-ID" sz="1200" dirty="0">
                <a:latin typeface="Manrope" panose="020B0604020202020204" charset="0"/>
              </a:rPr>
              <a:t>have 3 members in the family</a:t>
            </a:r>
          </a:p>
          <a:p>
            <a:pPr marL="171450" indent="-171450">
              <a:buFont typeface="Wingdings" panose="05000000000000000000" pitchFamily="2" charset="2"/>
              <a:buChar char="ü"/>
            </a:pPr>
            <a:r>
              <a:rPr lang="en-ID" sz="1200" dirty="0">
                <a:latin typeface="Manrope" panose="020B0604020202020204" charset="0"/>
              </a:rPr>
              <a:t>most have kids and teenager at home</a:t>
            </a:r>
          </a:p>
          <a:p>
            <a:pPr marL="171450" indent="-171450">
              <a:buFont typeface="Wingdings" panose="05000000000000000000" pitchFamily="2" charset="2"/>
              <a:buChar char="ü"/>
            </a:pPr>
            <a:r>
              <a:rPr lang="en-ID" sz="1200" dirty="0">
                <a:latin typeface="Manrope" panose="020B0604020202020204" charset="0"/>
              </a:rPr>
              <a:t>smallest number of cluster members</a:t>
            </a:r>
          </a:p>
          <a:p>
            <a:pPr marL="171450" indent="-171450">
              <a:buFont typeface="Wingdings" panose="05000000000000000000" pitchFamily="2" charset="2"/>
              <a:buChar char="ü"/>
            </a:pPr>
            <a:endParaRPr lang="en-ID" sz="1200" dirty="0">
              <a:latin typeface="Manrope" panose="020B0604020202020204" charset="0"/>
            </a:endParaRPr>
          </a:p>
        </p:txBody>
      </p:sp>
      <p:sp>
        <p:nvSpPr>
          <p:cNvPr id="6" name="TextBox 5">
            <a:extLst>
              <a:ext uri="{FF2B5EF4-FFF2-40B4-BE49-F238E27FC236}">
                <a16:creationId xmlns:a16="http://schemas.microsoft.com/office/drawing/2014/main" id="{391F08A3-F064-FCE3-4056-222521C418C7}"/>
              </a:ext>
            </a:extLst>
          </p:cNvPr>
          <p:cNvSpPr txBox="1"/>
          <p:nvPr/>
        </p:nvSpPr>
        <p:spPr>
          <a:xfrm>
            <a:off x="4603586" y="1396744"/>
            <a:ext cx="3109179" cy="1200329"/>
          </a:xfrm>
          <a:prstGeom prst="rect">
            <a:avLst/>
          </a:prstGeom>
          <a:noFill/>
        </p:spPr>
        <p:txBody>
          <a:bodyPr wrap="square">
            <a:spAutoFit/>
          </a:bodyPr>
          <a:lstStyle/>
          <a:p>
            <a:pPr marL="171450" indent="-171450">
              <a:buFont typeface="Wingdings" panose="05000000000000000000" pitchFamily="2" charset="2"/>
              <a:buChar char="ü"/>
            </a:pPr>
            <a:r>
              <a:rPr lang="nl-NL" sz="1200" dirty="0">
                <a:latin typeface="Manrope" panose="020B0604020202020204" charset="0"/>
              </a:rPr>
              <a:t>&gt;40 tahun s/d &lt;80 tahun</a:t>
            </a:r>
          </a:p>
          <a:p>
            <a:pPr marL="171450" indent="-171450">
              <a:buFont typeface="Wingdings" panose="05000000000000000000" pitchFamily="2" charset="2"/>
              <a:buChar char="ü"/>
            </a:pPr>
            <a:r>
              <a:rPr lang="en-US" sz="1200" dirty="0">
                <a:latin typeface="Manrope" panose="020B0604020202020204" charset="0"/>
              </a:rPr>
              <a:t>single and relationship almost the same</a:t>
            </a:r>
          </a:p>
          <a:p>
            <a:pPr marL="171450" indent="-171450">
              <a:buFont typeface="Wingdings" panose="05000000000000000000" pitchFamily="2" charset="2"/>
              <a:buChar char="ü"/>
            </a:pPr>
            <a:r>
              <a:rPr lang="en-US" sz="1200" dirty="0">
                <a:latin typeface="Manrope" panose="020B0604020202020204" charset="0"/>
              </a:rPr>
              <a:t>most have 1 members in the family</a:t>
            </a:r>
          </a:p>
          <a:p>
            <a:pPr marL="171450" indent="-171450">
              <a:buFont typeface="Wingdings" panose="05000000000000000000" pitchFamily="2" charset="2"/>
              <a:buChar char="ü"/>
            </a:pPr>
            <a:r>
              <a:rPr lang="en-US" sz="1200" dirty="0">
                <a:latin typeface="Manrope" panose="020B0604020202020204" charset="0"/>
              </a:rPr>
              <a:t>kid and teenager are not dominant in this group </a:t>
            </a:r>
            <a:endParaRPr lang="en-ID" sz="1200" dirty="0">
              <a:latin typeface="Manrope" panose="020B0604020202020204" charset="0"/>
            </a:endParaRPr>
          </a:p>
        </p:txBody>
      </p:sp>
      <p:pic>
        <p:nvPicPr>
          <p:cNvPr id="8" name="Google Shape;1954;p126">
            <a:extLst>
              <a:ext uri="{FF2B5EF4-FFF2-40B4-BE49-F238E27FC236}">
                <a16:creationId xmlns:a16="http://schemas.microsoft.com/office/drawing/2014/main" id="{3CECB34D-9DF7-25FD-3CEC-EFE08B16EF8D}"/>
              </a:ext>
            </a:extLst>
          </p:cNvPr>
          <p:cNvPicPr preferRelativeResize="0"/>
          <p:nvPr/>
        </p:nvPicPr>
        <p:blipFill rotWithShape="1">
          <a:blip r:embed="rId2">
            <a:alphaModFix/>
          </a:blip>
          <a:srcRect l="4194" t="11228" r="4213" b="8854"/>
          <a:stretch/>
        </p:blipFill>
        <p:spPr>
          <a:xfrm>
            <a:off x="3421963" y="3129679"/>
            <a:ext cx="2446099" cy="1728567"/>
          </a:xfrm>
          <a:prstGeom prst="rect">
            <a:avLst/>
          </a:prstGeom>
          <a:noFill/>
          <a:ln>
            <a:noFill/>
          </a:ln>
        </p:spPr>
      </p:pic>
    </p:spTree>
    <p:extLst>
      <p:ext uri="{BB962C8B-B14F-4D97-AF65-F5344CB8AC3E}">
        <p14:creationId xmlns:p14="http://schemas.microsoft.com/office/powerpoint/2010/main" val="424063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97"/>
                                        </p:tgtEl>
                                        <p:attrNameLst>
                                          <p:attrName>style.visibility</p:attrName>
                                        </p:attrNameLst>
                                      </p:cBhvr>
                                      <p:to>
                                        <p:strVal val="visible"/>
                                      </p:to>
                                    </p:set>
                                    <p:anim calcmode="lin" valueType="num">
                                      <p:cBhvr additive="base">
                                        <p:cTn id="7" dur="1000"/>
                                        <p:tgtEl>
                                          <p:spTgt spid="129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305"/>
                                        </p:tgtEl>
                                        <p:attrNameLst>
                                          <p:attrName>style.visibility</p:attrName>
                                        </p:attrNameLst>
                                      </p:cBhvr>
                                      <p:to>
                                        <p:strVal val="visible"/>
                                      </p:to>
                                    </p:set>
                                    <p:anim calcmode="lin" valueType="num">
                                      <p:cBhvr additive="base">
                                        <p:cTn id="10" dur="1000"/>
                                        <p:tgtEl>
                                          <p:spTgt spid="130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A7039F-C0AD-8883-8A31-ADE03EE65CEA}"/>
              </a:ext>
            </a:extLst>
          </p:cNvPr>
          <p:cNvSpPr>
            <a:spLocks noGrp="1"/>
          </p:cNvSpPr>
          <p:nvPr>
            <p:ph type="title"/>
          </p:nvPr>
        </p:nvSpPr>
        <p:spPr>
          <a:xfrm>
            <a:off x="1041621" y="1375577"/>
            <a:ext cx="5669280" cy="1090932"/>
          </a:xfrm>
        </p:spPr>
        <p:txBody>
          <a:bodyPr/>
          <a:lstStyle/>
          <a:p>
            <a:r>
              <a:rPr lang="en-ID" sz="2400" b="0" i="0" u="none" strike="noStrike" dirty="0">
                <a:solidFill>
                  <a:schemeClr val="tx1"/>
                </a:solidFill>
                <a:effectLst/>
                <a:latin typeface="Rockwell" panose="02060603020205020403" pitchFamily="18" charset="0"/>
              </a:rPr>
              <a:t>CONCLUSION &amp; RECOMMENDATION</a:t>
            </a:r>
            <a:endParaRPr lang="en-ID" sz="2400" dirty="0">
              <a:solidFill>
                <a:schemeClr val="tx1"/>
              </a:solidFill>
            </a:endParaRPr>
          </a:p>
        </p:txBody>
      </p:sp>
      <p:pic>
        <p:nvPicPr>
          <p:cNvPr id="4" name="Google Shape;1953;p126">
            <a:extLst>
              <a:ext uri="{FF2B5EF4-FFF2-40B4-BE49-F238E27FC236}">
                <a16:creationId xmlns:a16="http://schemas.microsoft.com/office/drawing/2014/main" id="{5E7DEA4F-F0BA-D49C-BE1F-CA4B004111E0}"/>
              </a:ext>
            </a:extLst>
          </p:cNvPr>
          <p:cNvPicPr preferRelativeResize="0"/>
          <p:nvPr/>
        </p:nvPicPr>
        <p:blipFill rotWithShape="1">
          <a:blip r:embed="rId2">
            <a:alphaModFix/>
          </a:blip>
          <a:srcRect/>
          <a:stretch/>
        </p:blipFill>
        <p:spPr>
          <a:xfrm>
            <a:off x="6842979" y="1195082"/>
            <a:ext cx="1340595" cy="1340603"/>
          </a:xfrm>
          <a:prstGeom prst="rect">
            <a:avLst/>
          </a:prstGeom>
          <a:noFill/>
          <a:ln>
            <a:noFill/>
          </a:ln>
        </p:spPr>
      </p:pic>
      <p:sp>
        <p:nvSpPr>
          <p:cNvPr id="5" name="Google Shape;1858;p119">
            <a:extLst>
              <a:ext uri="{FF2B5EF4-FFF2-40B4-BE49-F238E27FC236}">
                <a16:creationId xmlns:a16="http://schemas.microsoft.com/office/drawing/2014/main" id="{C407547E-9AAA-7C6B-E2FF-9DA5E16CCB04}"/>
              </a:ext>
            </a:extLst>
          </p:cNvPr>
          <p:cNvSpPr/>
          <p:nvPr/>
        </p:nvSpPr>
        <p:spPr>
          <a:xfrm rot="12114153">
            <a:off x="396115" y="1865311"/>
            <a:ext cx="1530411" cy="1623363"/>
          </a:xfrm>
          <a:custGeom>
            <a:avLst/>
            <a:gdLst/>
            <a:ahLst/>
            <a:cxnLst/>
            <a:rect l="l" t="t" r="r" b="b"/>
            <a:pathLst>
              <a:path w="18358" h="19473" extrusionOk="0">
                <a:moveTo>
                  <a:pt x="8261" y="191"/>
                </a:moveTo>
                <a:cubicBezTo>
                  <a:pt x="8488" y="191"/>
                  <a:pt x="8711" y="204"/>
                  <a:pt x="8915" y="244"/>
                </a:cubicBezTo>
                <a:cubicBezTo>
                  <a:pt x="8996" y="264"/>
                  <a:pt x="9185" y="228"/>
                  <a:pt x="9094" y="394"/>
                </a:cubicBezTo>
                <a:cubicBezTo>
                  <a:pt x="9068" y="446"/>
                  <a:pt x="8671" y="446"/>
                  <a:pt x="8616" y="452"/>
                </a:cubicBezTo>
                <a:cubicBezTo>
                  <a:pt x="8329" y="492"/>
                  <a:pt x="8043" y="527"/>
                  <a:pt x="7757" y="566"/>
                </a:cubicBezTo>
                <a:cubicBezTo>
                  <a:pt x="7184" y="638"/>
                  <a:pt x="6611" y="713"/>
                  <a:pt x="6039" y="781"/>
                </a:cubicBezTo>
                <a:cubicBezTo>
                  <a:pt x="5460" y="849"/>
                  <a:pt x="4877" y="927"/>
                  <a:pt x="4295" y="941"/>
                </a:cubicBezTo>
                <a:cubicBezTo>
                  <a:pt x="4037" y="946"/>
                  <a:pt x="3708" y="979"/>
                  <a:pt x="3396" y="979"/>
                </a:cubicBezTo>
                <a:cubicBezTo>
                  <a:pt x="3208" y="979"/>
                  <a:pt x="3025" y="967"/>
                  <a:pt x="2867" y="930"/>
                </a:cubicBezTo>
                <a:lnTo>
                  <a:pt x="2867" y="930"/>
                </a:lnTo>
                <a:cubicBezTo>
                  <a:pt x="3737" y="486"/>
                  <a:pt x="4796" y="374"/>
                  <a:pt x="5759" y="293"/>
                </a:cubicBezTo>
                <a:cubicBezTo>
                  <a:pt x="6263" y="251"/>
                  <a:pt x="6764" y="231"/>
                  <a:pt x="7269" y="225"/>
                </a:cubicBezTo>
                <a:cubicBezTo>
                  <a:pt x="7578" y="219"/>
                  <a:pt x="7924" y="191"/>
                  <a:pt x="8261" y="191"/>
                </a:cubicBezTo>
                <a:close/>
                <a:moveTo>
                  <a:pt x="6138" y="2642"/>
                </a:moveTo>
                <a:cubicBezTo>
                  <a:pt x="8181" y="2642"/>
                  <a:pt x="10207" y="3074"/>
                  <a:pt x="12194" y="3192"/>
                </a:cubicBezTo>
                <a:cubicBezTo>
                  <a:pt x="11813" y="3278"/>
                  <a:pt x="11423" y="3309"/>
                  <a:pt x="11030" y="3309"/>
                </a:cubicBezTo>
                <a:cubicBezTo>
                  <a:pt x="10246" y="3309"/>
                  <a:pt x="9449" y="3184"/>
                  <a:pt x="8677" y="3117"/>
                </a:cubicBezTo>
                <a:cubicBezTo>
                  <a:pt x="7435" y="3010"/>
                  <a:pt x="6198" y="2919"/>
                  <a:pt x="4972" y="2694"/>
                </a:cubicBezTo>
                <a:cubicBezTo>
                  <a:pt x="5361" y="2658"/>
                  <a:pt x="5750" y="2642"/>
                  <a:pt x="6138" y="2642"/>
                </a:cubicBezTo>
                <a:close/>
                <a:moveTo>
                  <a:pt x="7997" y="4278"/>
                </a:moveTo>
                <a:cubicBezTo>
                  <a:pt x="8724" y="4278"/>
                  <a:pt x="9471" y="4460"/>
                  <a:pt x="10128" y="4708"/>
                </a:cubicBezTo>
                <a:cubicBezTo>
                  <a:pt x="10587" y="4880"/>
                  <a:pt x="11030" y="5098"/>
                  <a:pt x="11449" y="5349"/>
                </a:cubicBezTo>
                <a:cubicBezTo>
                  <a:pt x="11710" y="5505"/>
                  <a:pt x="11957" y="5678"/>
                  <a:pt x="12204" y="5860"/>
                </a:cubicBezTo>
                <a:cubicBezTo>
                  <a:pt x="12326" y="5947"/>
                  <a:pt x="12535" y="6155"/>
                  <a:pt x="12669" y="6171"/>
                </a:cubicBezTo>
                <a:lnTo>
                  <a:pt x="12669" y="6171"/>
                </a:lnTo>
                <a:cubicBezTo>
                  <a:pt x="12266" y="6143"/>
                  <a:pt x="11769" y="5900"/>
                  <a:pt x="11371" y="5775"/>
                </a:cubicBezTo>
                <a:cubicBezTo>
                  <a:pt x="10844" y="5606"/>
                  <a:pt x="10317" y="5440"/>
                  <a:pt x="9793" y="5271"/>
                </a:cubicBezTo>
                <a:cubicBezTo>
                  <a:pt x="9296" y="5115"/>
                  <a:pt x="8801" y="4955"/>
                  <a:pt x="8306" y="4799"/>
                </a:cubicBezTo>
                <a:cubicBezTo>
                  <a:pt x="8072" y="4721"/>
                  <a:pt x="7825" y="4659"/>
                  <a:pt x="7597" y="4565"/>
                </a:cubicBezTo>
                <a:cubicBezTo>
                  <a:pt x="7462" y="4509"/>
                  <a:pt x="7336" y="4408"/>
                  <a:pt x="7197" y="4360"/>
                </a:cubicBezTo>
                <a:lnTo>
                  <a:pt x="7197" y="4360"/>
                </a:lnTo>
                <a:cubicBezTo>
                  <a:pt x="7457" y="4303"/>
                  <a:pt x="7725" y="4278"/>
                  <a:pt x="7997" y="4278"/>
                </a:cubicBezTo>
                <a:close/>
                <a:moveTo>
                  <a:pt x="1438" y="1796"/>
                </a:moveTo>
                <a:lnTo>
                  <a:pt x="1438" y="1796"/>
                </a:lnTo>
                <a:cubicBezTo>
                  <a:pt x="3208" y="3455"/>
                  <a:pt x="3999" y="5411"/>
                  <a:pt x="4223" y="7636"/>
                </a:cubicBezTo>
                <a:cubicBezTo>
                  <a:pt x="3101" y="5831"/>
                  <a:pt x="2206" y="3924"/>
                  <a:pt x="1438" y="1796"/>
                </a:cubicBezTo>
                <a:close/>
                <a:moveTo>
                  <a:pt x="4657" y="4488"/>
                </a:moveTo>
                <a:cubicBezTo>
                  <a:pt x="4804" y="4684"/>
                  <a:pt x="5011" y="4904"/>
                  <a:pt x="5099" y="5030"/>
                </a:cubicBezTo>
                <a:cubicBezTo>
                  <a:pt x="5375" y="5427"/>
                  <a:pt x="5652" y="5824"/>
                  <a:pt x="5918" y="6224"/>
                </a:cubicBezTo>
                <a:cubicBezTo>
                  <a:pt x="6393" y="6930"/>
                  <a:pt x="6894" y="7656"/>
                  <a:pt x="7021" y="8518"/>
                </a:cubicBezTo>
                <a:cubicBezTo>
                  <a:pt x="6543" y="7835"/>
                  <a:pt x="6078" y="7145"/>
                  <a:pt x="5642" y="6436"/>
                </a:cubicBezTo>
                <a:cubicBezTo>
                  <a:pt x="5249" y="5803"/>
                  <a:pt x="4957" y="5158"/>
                  <a:pt x="4657" y="4488"/>
                </a:cubicBezTo>
                <a:close/>
                <a:moveTo>
                  <a:pt x="9416" y="6676"/>
                </a:moveTo>
                <a:lnTo>
                  <a:pt x="9416" y="6676"/>
                </a:lnTo>
                <a:cubicBezTo>
                  <a:pt x="10499" y="6969"/>
                  <a:pt x="11583" y="7269"/>
                  <a:pt x="12624" y="7692"/>
                </a:cubicBezTo>
                <a:cubicBezTo>
                  <a:pt x="13161" y="7910"/>
                  <a:pt x="13681" y="8154"/>
                  <a:pt x="14186" y="8437"/>
                </a:cubicBezTo>
                <a:cubicBezTo>
                  <a:pt x="14534" y="8632"/>
                  <a:pt x="14970" y="9019"/>
                  <a:pt x="15214" y="9169"/>
                </a:cubicBezTo>
                <a:cubicBezTo>
                  <a:pt x="13232" y="8531"/>
                  <a:pt x="11043" y="8046"/>
                  <a:pt x="9416" y="6676"/>
                </a:cubicBezTo>
                <a:close/>
                <a:moveTo>
                  <a:pt x="7184" y="5707"/>
                </a:moveTo>
                <a:lnTo>
                  <a:pt x="7184" y="5707"/>
                </a:lnTo>
                <a:cubicBezTo>
                  <a:pt x="8648" y="7438"/>
                  <a:pt x="9679" y="9370"/>
                  <a:pt x="9709" y="10451"/>
                </a:cubicBezTo>
                <a:cubicBezTo>
                  <a:pt x="8817" y="8847"/>
                  <a:pt x="7799" y="7386"/>
                  <a:pt x="7184" y="5707"/>
                </a:cubicBezTo>
                <a:close/>
                <a:moveTo>
                  <a:pt x="12887" y="10812"/>
                </a:moveTo>
                <a:lnTo>
                  <a:pt x="12887" y="10812"/>
                </a:lnTo>
                <a:cubicBezTo>
                  <a:pt x="14921" y="11088"/>
                  <a:pt x="16606" y="12178"/>
                  <a:pt x="17810" y="13824"/>
                </a:cubicBezTo>
                <a:cubicBezTo>
                  <a:pt x="16928" y="13333"/>
                  <a:pt x="16043" y="12845"/>
                  <a:pt x="15165" y="12351"/>
                </a:cubicBezTo>
                <a:cubicBezTo>
                  <a:pt x="14449" y="11950"/>
                  <a:pt x="13317" y="11550"/>
                  <a:pt x="12887" y="10812"/>
                </a:cubicBezTo>
                <a:close/>
                <a:moveTo>
                  <a:pt x="13532" y="12438"/>
                </a:moveTo>
                <a:cubicBezTo>
                  <a:pt x="13782" y="13606"/>
                  <a:pt x="13629" y="14784"/>
                  <a:pt x="13636" y="15959"/>
                </a:cubicBezTo>
                <a:cubicBezTo>
                  <a:pt x="13128" y="14807"/>
                  <a:pt x="12848" y="13645"/>
                  <a:pt x="13532" y="12438"/>
                </a:cubicBezTo>
                <a:close/>
                <a:moveTo>
                  <a:pt x="14931" y="14817"/>
                </a:moveTo>
                <a:lnTo>
                  <a:pt x="14931" y="14817"/>
                </a:lnTo>
                <a:cubicBezTo>
                  <a:pt x="15406" y="15279"/>
                  <a:pt x="15861" y="15786"/>
                  <a:pt x="16095" y="16414"/>
                </a:cubicBezTo>
                <a:cubicBezTo>
                  <a:pt x="16353" y="17101"/>
                  <a:pt x="16388" y="17883"/>
                  <a:pt x="16496" y="18606"/>
                </a:cubicBezTo>
                <a:lnTo>
                  <a:pt x="16496" y="18606"/>
                </a:lnTo>
                <a:cubicBezTo>
                  <a:pt x="16034" y="18243"/>
                  <a:pt x="15814" y="17295"/>
                  <a:pt x="15581" y="16756"/>
                </a:cubicBezTo>
                <a:cubicBezTo>
                  <a:pt x="15305" y="16108"/>
                  <a:pt x="15019" y="15516"/>
                  <a:pt x="14931" y="14817"/>
                </a:cubicBezTo>
                <a:close/>
                <a:moveTo>
                  <a:pt x="16498" y="18619"/>
                </a:moveTo>
                <a:cubicBezTo>
                  <a:pt x="16498" y="18622"/>
                  <a:pt x="16498" y="18624"/>
                  <a:pt x="16499" y="18627"/>
                </a:cubicBezTo>
                <a:cubicBezTo>
                  <a:pt x="16480" y="18632"/>
                  <a:pt x="16472" y="18635"/>
                  <a:pt x="16470" y="18635"/>
                </a:cubicBezTo>
                <a:cubicBezTo>
                  <a:pt x="16468" y="18635"/>
                  <a:pt x="16486" y="18627"/>
                  <a:pt x="16498" y="18619"/>
                </a:cubicBezTo>
                <a:close/>
                <a:moveTo>
                  <a:pt x="7620" y="1"/>
                </a:moveTo>
                <a:cubicBezTo>
                  <a:pt x="6436" y="1"/>
                  <a:pt x="5253" y="81"/>
                  <a:pt x="4093" y="329"/>
                </a:cubicBezTo>
                <a:cubicBezTo>
                  <a:pt x="3400" y="479"/>
                  <a:pt x="2717" y="804"/>
                  <a:pt x="2008" y="866"/>
                </a:cubicBezTo>
                <a:cubicBezTo>
                  <a:pt x="1939" y="871"/>
                  <a:pt x="1870" y="874"/>
                  <a:pt x="1801" y="874"/>
                </a:cubicBezTo>
                <a:cubicBezTo>
                  <a:pt x="1555" y="874"/>
                  <a:pt x="1311" y="837"/>
                  <a:pt x="1077" y="758"/>
                </a:cubicBezTo>
                <a:cubicBezTo>
                  <a:pt x="797" y="664"/>
                  <a:pt x="409" y="459"/>
                  <a:pt x="116" y="459"/>
                </a:cubicBezTo>
                <a:cubicBezTo>
                  <a:pt x="76" y="459"/>
                  <a:pt x="37" y="463"/>
                  <a:pt x="0" y="472"/>
                </a:cubicBezTo>
                <a:cubicBezTo>
                  <a:pt x="283" y="599"/>
                  <a:pt x="781" y="716"/>
                  <a:pt x="996" y="954"/>
                </a:cubicBezTo>
                <a:cubicBezTo>
                  <a:pt x="1224" y="1204"/>
                  <a:pt x="1243" y="1747"/>
                  <a:pt x="1337" y="2060"/>
                </a:cubicBezTo>
                <a:cubicBezTo>
                  <a:pt x="1562" y="2798"/>
                  <a:pt x="1861" y="3508"/>
                  <a:pt x="2180" y="4207"/>
                </a:cubicBezTo>
                <a:cubicBezTo>
                  <a:pt x="2502" y="4913"/>
                  <a:pt x="2818" y="5626"/>
                  <a:pt x="3172" y="6312"/>
                </a:cubicBezTo>
                <a:cubicBezTo>
                  <a:pt x="3446" y="6839"/>
                  <a:pt x="3784" y="7870"/>
                  <a:pt x="4415" y="8056"/>
                </a:cubicBezTo>
                <a:cubicBezTo>
                  <a:pt x="4568" y="6696"/>
                  <a:pt x="3963" y="5033"/>
                  <a:pt x="3309" y="3852"/>
                </a:cubicBezTo>
                <a:cubicBezTo>
                  <a:pt x="2948" y="3195"/>
                  <a:pt x="2470" y="2658"/>
                  <a:pt x="2004" y="2082"/>
                </a:cubicBezTo>
                <a:cubicBezTo>
                  <a:pt x="1897" y="1952"/>
                  <a:pt x="1311" y="1367"/>
                  <a:pt x="1341" y="1230"/>
                </a:cubicBezTo>
                <a:cubicBezTo>
                  <a:pt x="1350" y="1190"/>
                  <a:pt x="1381" y="1172"/>
                  <a:pt x="1427" y="1172"/>
                </a:cubicBezTo>
                <a:cubicBezTo>
                  <a:pt x="1654" y="1172"/>
                  <a:pt x="2247" y="1591"/>
                  <a:pt x="2385" y="1669"/>
                </a:cubicBezTo>
                <a:cubicBezTo>
                  <a:pt x="3081" y="2073"/>
                  <a:pt x="3677" y="2349"/>
                  <a:pt x="3947" y="3163"/>
                </a:cubicBezTo>
                <a:cubicBezTo>
                  <a:pt x="4188" y="3885"/>
                  <a:pt x="4396" y="4591"/>
                  <a:pt x="4737" y="5281"/>
                </a:cubicBezTo>
                <a:cubicBezTo>
                  <a:pt x="5072" y="5954"/>
                  <a:pt x="5466" y="6595"/>
                  <a:pt x="5870" y="7230"/>
                </a:cubicBezTo>
                <a:cubicBezTo>
                  <a:pt x="6286" y="7880"/>
                  <a:pt x="6748" y="8905"/>
                  <a:pt x="7418" y="9296"/>
                </a:cubicBezTo>
                <a:cubicBezTo>
                  <a:pt x="7545" y="8765"/>
                  <a:pt x="7200" y="8199"/>
                  <a:pt x="6992" y="7698"/>
                </a:cubicBezTo>
                <a:cubicBezTo>
                  <a:pt x="6745" y="7106"/>
                  <a:pt x="6445" y="6553"/>
                  <a:pt x="6078" y="6029"/>
                </a:cubicBezTo>
                <a:cubicBezTo>
                  <a:pt x="5343" y="4975"/>
                  <a:pt x="4620" y="3979"/>
                  <a:pt x="4135" y="2775"/>
                </a:cubicBezTo>
                <a:lnTo>
                  <a:pt x="4135" y="2775"/>
                </a:lnTo>
                <a:cubicBezTo>
                  <a:pt x="4900" y="3332"/>
                  <a:pt x="5700" y="3865"/>
                  <a:pt x="6416" y="4487"/>
                </a:cubicBezTo>
                <a:cubicBezTo>
                  <a:pt x="6784" y="4806"/>
                  <a:pt x="6774" y="5115"/>
                  <a:pt x="6891" y="5564"/>
                </a:cubicBezTo>
                <a:cubicBezTo>
                  <a:pt x="7012" y="6029"/>
                  <a:pt x="7200" y="6471"/>
                  <a:pt x="7415" y="6898"/>
                </a:cubicBezTo>
                <a:cubicBezTo>
                  <a:pt x="7841" y="7757"/>
                  <a:pt x="8323" y="8589"/>
                  <a:pt x="8801" y="9419"/>
                </a:cubicBezTo>
                <a:cubicBezTo>
                  <a:pt x="9270" y="10233"/>
                  <a:pt x="9699" y="11088"/>
                  <a:pt x="10304" y="11807"/>
                </a:cubicBezTo>
                <a:cubicBezTo>
                  <a:pt x="10301" y="10685"/>
                  <a:pt x="9855" y="9559"/>
                  <a:pt x="9377" y="8547"/>
                </a:cubicBezTo>
                <a:cubicBezTo>
                  <a:pt x="8847" y="7425"/>
                  <a:pt x="7926" y="6504"/>
                  <a:pt x="7480" y="5352"/>
                </a:cubicBezTo>
                <a:lnTo>
                  <a:pt x="7480" y="5352"/>
                </a:lnTo>
                <a:cubicBezTo>
                  <a:pt x="8173" y="5987"/>
                  <a:pt x="8856" y="6624"/>
                  <a:pt x="9514" y="7298"/>
                </a:cubicBezTo>
                <a:cubicBezTo>
                  <a:pt x="9800" y="7594"/>
                  <a:pt x="10168" y="7874"/>
                  <a:pt x="10385" y="8225"/>
                </a:cubicBezTo>
                <a:cubicBezTo>
                  <a:pt x="10473" y="8362"/>
                  <a:pt x="10480" y="8547"/>
                  <a:pt x="10564" y="8677"/>
                </a:cubicBezTo>
                <a:cubicBezTo>
                  <a:pt x="10678" y="8860"/>
                  <a:pt x="10870" y="8990"/>
                  <a:pt x="10984" y="9191"/>
                </a:cubicBezTo>
                <a:cubicBezTo>
                  <a:pt x="11352" y="9836"/>
                  <a:pt x="11680" y="10506"/>
                  <a:pt x="11889" y="11218"/>
                </a:cubicBezTo>
                <a:cubicBezTo>
                  <a:pt x="12126" y="12028"/>
                  <a:pt x="12142" y="12858"/>
                  <a:pt x="12194" y="13694"/>
                </a:cubicBezTo>
                <a:cubicBezTo>
                  <a:pt x="11609" y="13125"/>
                  <a:pt x="11378" y="12022"/>
                  <a:pt x="11163" y="11261"/>
                </a:cubicBezTo>
                <a:cubicBezTo>
                  <a:pt x="10926" y="10411"/>
                  <a:pt x="10867" y="9491"/>
                  <a:pt x="10558" y="8668"/>
                </a:cubicBezTo>
                <a:lnTo>
                  <a:pt x="10558" y="8668"/>
                </a:lnTo>
                <a:cubicBezTo>
                  <a:pt x="10490" y="9650"/>
                  <a:pt x="10747" y="10688"/>
                  <a:pt x="11026" y="11632"/>
                </a:cubicBezTo>
                <a:cubicBezTo>
                  <a:pt x="11163" y="12094"/>
                  <a:pt x="11329" y="12546"/>
                  <a:pt x="11521" y="12988"/>
                </a:cubicBezTo>
                <a:cubicBezTo>
                  <a:pt x="11732" y="13480"/>
                  <a:pt x="11866" y="13974"/>
                  <a:pt x="12279" y="14319"/>
                </a:cubicBezTo>
                <a:cubicBezTo>
                  <a:pt x="12582" y="13678"/>
                  <a:pt x="12383" y="12627"/>
                  <a:pt x="12282" y="11924"/>
                </a:cubicBezTo>
                <a:cubicBezTo>
                  <a:pt x="12165" y="11108"/>
                  <a:pt x="11889" y="10324"/>
                  <a:pt x="11576" y="9566"/>
                </a:cubicBezTo>
                <a:lnTo>
                  <a:pt x="11576" y="9566"/>
                </a:lnTo>
                <a:cubicBezTo>
                  <a:pt x="12090" y="10288"/>
                  <a:pt x="12621" y="10997"/>
                  <a:pt x="13118" y="11729"/>
                </a:cubicBezTo>
                <a:cubicBezTo>
                  <a:pt x="13297" y="11993"/>
                  <a:pt x="13362" y="12139"/>
                  <a:pt x="13252" y="12445"/>
                </a:cubicBezTo>
                <a:cubicBezTo>
                  <a:pt x="13131" y="12770"/>
                  <a:pt x="13005" y="13070"/>
                  <a:pt x="12949" y="13414"/>
                </a:cubicBezTo>
                <a:cubicBezTo>
                  <a:pt x="12861" y="14000"/>
                  <a:pt x="12930" y="14592"/>
                  <a:pt x="13083" y="15158"/>
                </a:cubicBezTo>
                <a:cubicBezTo>
                  <a:pt x="13239" y="15728"/>
                  <a:pt x="13428" y="16417"/>
                  <a:pt x="13870" y="16818"/>
                </a:cubicBezTo>
                <a:cubicBezTo>
                  <a:pt x="13984" y="16222"/>
                  <a:pt x="13867" y="15627"/>
                  <a:pt x="13877" y="15028"/>
                </a:cubicBezTo>
                <a:cubicBezTo>
                  <a:pt x="13886" y="14404"/>
                  <a:pt x="13890" y="13759"/>
                  <a:pt x="13994" y="13144"/>
                </a:cubicBezTo>
                <a:cubicBezTo>
                  <a:pt x="14293" y="13662"/>
                  <a:pt x="14644" y="14114"/>
                  <a:pt x="14680" y="14722"/>
                </a:cubicBezTo>
                <a:cubicBezTo>
                  <a:pt x="14709" y="15272"/>
                  <a:pt x="14862" y="15806"/>
                  <a:pt x="15061" y="16317"/>
                </a:cubicBezTo>
                <a:cubicBezTo>
                  <a:pt x="15263" y="16847"/>
                  <a:pt x="15513" y="17358"/>
                  <a:pt x="15760" y="17865"/>
                </a:cubicBezTo>
                <a:cubicBezTo>
                  <a:pt x="16030" y="18415"/>
                  <a:pt x="16268" y="19004"/>
                  <a:pt x="16665" y="19472"/>
                </a:cubicBezTo>
                <a:cubicBezTo>
                  <a:pt x="16860" y="18864"/>
                  <a:pt x="16632" y="18047"/>
                  <a:pt x="16541" y="17420"/>
                </a:cubicBezTo>
                <a:cubicBezTo>
                  <a:pt x="16440" y="16707"/>
                  <a:pt x="16291" y="16053"/>
                  <a:pt x="15864" y="15458"/>
                </a:cubicBezTo>
                <a:cubicBezTo>
                  <a:pt x="15441" y="14869"/>
                  <a:pt x="14905" y="14420"/>
                  <a:pt x="14550" y="13769"/>
                </a:cubicBezTo>
                <a:cubicBezTo>
                  <a:pt x="14186" y="13096"/>
                  <a:pt x="13837" y="12412"/>
                  <a:pt x="13476" y="11736"/>
                </a:cubicBezTo>
                <a:lnTo>
                  <a:pt x="13476" y="11736"/>
                </a:lnTo>
                <a:cubicBezTo>
                  <a:pt x="14124" y="11986"/>
                  <a:pt x="14719" y="12380"/>
                  <a:pt x="15321" y="12721"/>
                </a:cubicBezTo>
                <a:cubicBezTo>
                  <a:pt x="15995" y="13102"/>
                  <a:pt x="16665" y="13483"/>
                  <a:pt x="17338" y="13863"/>
                </a:cubicBezTo>
                <a:cubicBezTo>
                  <a:pt x="17487" y="13947"/>
                  <a:pt x="17990" y="14216"/>
                  <a:pt x="18206" y="14216"/>
                </a:cubicBezTo>
                <a:cubicBezTo>
                  <a:pt x="18327" y="14216"/>
                  <a:pt x="18358" y="14132"/>
                  <a:pt x="18187" y="13886"/>
                </a:cubicBezTo>
                <a:cubicBezTo>
                  <a:pt x="17771" y="13288"/>
                  <a:pt x="17250" y="12725"/>
                  <a:pt x="16701" y="12243"/>
                </a:cubicBezTo>
                <a:cubicBezTo>
                  <a:pt x="16164" y="11771"/>
                  <a:pt x="15562" y="11384"/>
                  <a:pt x="14901" y="11114"/>
                </a:cubicBezTo>
                <a:cubicBezTo>
                  <a:pt x="14267" y="10860"/>
                  <a:pt x="13603" y="10786"/>
                  <a:pt x="12959" y="10581"/>
                </a:cubicBezTo>
                <a:cubicBezTo>
                  <a:pt x="12341" y="10382"/>
                  <a:pt x="11970" y="9728"/>
                  <a:pt x="11576" y="9247"/>
                </a:cubicBezTo>
                <a:cubicBezTo>
                  <a:pt x="11088" y="8645"/>
                  <a:pt x="10600" y="8046"/>
                  <a:pt x="10109" y="7444"/>
                </a:cubicBezTo>
                <a:lnTo>
                  <a:pt x="10109" y="7444"/>
                </a:lnTo>
                <a:cubicBezTo>
                  <a:pt x="11365" y="8199"/>
                  <a:pt x="12764" y="8651"/>
                  <a:pt x="14153" y="9094"/>
                </a:cubicBezTo>
                <a:cubicBezTo>
                  <a:pt x="14501" y="9204"/>
                  <a:pt x="14849" y="9315"/>
                  <a:pt x="15197" y="9432"/>
                </a:cubicBezTo>
                <a:cubicBezTo>
                  <a:pt x="15386" y="9496"/>
                  <a:pt x="15770" y="9720"/>
                  <a:pt x="15997" y="9720"/>
                </a:cubicBezTo>
                <a:cubicBezTo>
                  <a:pt x="16025" y="9720"/>
                  <a:pt x="16050" y="9716"/>
                  <a:pt x="16073" y="9709"/>
                </a:cubicBezTo>
                <a:cubicBezTo>
                  <a:pt x="16424" y="9595"/>
                  <a:pt x="15903" y="9227"/>
                  <a:pt x="15796" y="9146"/>
                </a:cubicBezTo>
                <a:cubicBezTo>
                  <a:pt x="15481" y="8912"/>
                  <a:pt x="15162" y="8690"/>
                  <a:pt x="14827" y="8489"/>
                </a:cubicBezTo>
                <a:cubicBezTo>
                  <a:pt x="13509" y="7685"/>
                  <a:pt x="12064" y="7184"/>
                  <a:pt x="10594" y="6748"/>
                </a:cubicBezTo>
                <a:cubicBezTo>
                  <a:pt x="9884" y="6537"/>
                  <a:pt x="9091" y="6406"/>
                  <a:pt x="8489" y="5948"/>
                </a:cubicBezTo>
                <a:cubicBezTo>
                  <a:pt x="7945" y="5534"/>
                  <a:pt x="7444" y="5024"/>
                  <a:pt x="6930" y="4571"/>
                </a:cubicBezTo>
                <a:lnTo>
                  <a:pt x="6930" y="4571"/>
                </a:lnTo>
                <a:cubicBezTo>
                  <a:pt x="8388" y="5037"/>
                  <a:pt x="9852" y="5482"/>
                  <a:pt x="11296" y="5987"/>
                </a:cubicBezTo>
                <a:cubicBezTo>
                  <a:pt x="11667" y="6117"/>
                  <a:pt x="12042" y="6250"/>
                  <a:pt x="12412" y="6384"/>
                </a:cubicBezTo>
                <a:cubicBezTo>
                  <a:pt x="12689" y="6481"/>
                  <a:pt x="13001" y="6660"/>
                  <a:pt x="13288" y="6696"/>
                </a:cubicBezTo>
                <a:cubicBezTo>
                  <a:pt x="13329" y="6701"/>
                  <a:pt x="13369" y="6704"/>
                  <a:pt x="13406" y="6704"/>
                </a:cubicBezTo>
                <a:cubicBezTo>
                  <a:pt x="13659" y="6704"/>
                  <a:pt x="13771" y="6577"/>
                  <a:pt x="13515" y="6338"/>
                </a:cubicBezTo>
                <a:cubicBezTo>
                  <a:pt x="13245" y="6084"/>
                  <a:pt x="12839" y="5899"/>
                  <a:pt x="12520" y="5707"/>
                </a:cubicBezTo>
                <a:cubicBezTo>
                  <a:pt x="11303" y="4959"/>
                  <a:pt x="10154" y="4256"/>
                  <a:pt x="8707" y="4087"/>
                </a:cubicBezTo>
                <a:cubicBezTo>
                  <a:pt x="8445" y="4056"/>
                  <a:pt x="8184" y="4050"/>
                  <a:pt x="7922" y="4050"/>
                </a:cubicBezTo>
                <a:cubicBezTo>
                  <a:pt x="7709" y="4050"/>
                  <a:pt x="7496" y="4054"/>
                  <a:pt x="7284" y="4054"/>
                </a:cubicBezTo>
                <a:cubicBezTo>
                  <a:pt x="7083" y="4054"/>
                  <a:pt x="6883" y="4050"/>
                  <a:pt x="6683" y="4035"/>
                </a:cubicBezTo>
                <a:cubicBezTo>
                  <a:pt x="5970" y="3979"/>
                  <a:pt x="5447" y="3439"/>
                  <a:pt x="4907" y="3023"/>
                </a:cubicBezTo>
                <a:lnTo>
                  <a:pt x="4907" y="3023"/>
                </a:lnTo>
                <a:cubicBezTo>
                  <a:pt x="6410" y="3156"/>
                  <a:pt x="7913" y="3293"/>
                  <a:pt x="9416" y="3410"/>
                </a:cubicBezTo>
                <a:cubicBezTo>
                  <a:pt x="10141" y="3466"/>
                  <a:pt x="10927" y="3590"/>
                  <a:pt x="11691" y="3590"/>
                </a:cubicBezTo>
                <a:cubicBezTo>
                  <a:pt x="12305" y="3590"/>
                  <a:pt x="12905" y="3510"/>
                  <a:pt x="13450" y="3250"/>
                </a:cubicBezTo>
                <a:cubicBezTo>
                  <a:pt x="12591" y="2847"/>
                  <a:pt x="11466" y="2880"/>
                  <a:pt x="10525" y="2769"/>
                </a:cubicBezTo>
                <a:cubicBezTo>
                  <a:pt x="9445" y="2642"/>
                  <a:pt x="8362" y="2502"/>
                  <a:pt x="7275" y="2444"/>
                </a:cubicBezTo>
                <a:cubicBezTo>
                  <a:pt x="7038" y="2431"/>
                  <a:pt x="6798" y="2427"/>
                  <a:pt x="6557" y="2427"/>
                </a:cubicBezTo>
                <a:cubicBezTo>
                  <a:pt x="6284" y="2427"/>
                  <a:pt x="6010" y="2432"/>
                  <a:pt x="5737" y="2432"/>
                </a:cubicBezTo>
                <a:cubicBezTo>
                  <a:pt x="5287" y="2432"/>
                  <a:pt x="4838" y="2420"/>
                  <a:pt x="4399" y="2356"/>
                </a:cubicBezTo>
                <a:cubicBezTo>
                  <a:pt x="3482" y="2226"/>
                  <a:pt x="2730" y="1614"/>
                  <a:pt x="1956" y="1145"/>
                </a:cubicBezTo>
                <a:lnTo>
                  <a:pt x="1956" y="1145"/>
                </a:lnTo>
                <a:cubicBezTo>
                  <a:pt x="2406" y="1171"/>
                  <a:pt x="2858" y="1184"/>
                  <a:pt x="3309" y="1184"/>
                </a:cubicBezTo>
                <a:cubicBezTo>
                  <a:pt x="4519" y="1184"/>
                  <a:pt x="5728" y="1094"/>
                  <a:pt x="6927" y="931"/>
                </a:cubicBezTo>
                <a:cubicBezTo>
                  <a:pt x="7714" y="823"/>
                  <a:pt x="8498" y="683"/>
                  <a:pt x="9276" y="518"/>
                </a:cubicBezTo>
                <a:cubicBezTo>
                  <a:pt x="9468" y="475"/>
                  <a:pt x="10350" y="339"/>
                  <a:pt x="9774" y="95"/>
                </a:cubicBezTo>
                <a:cubicBezTo>
                  <a:pt x="9614" y="27"/>
                  <a:pt x="9406" y="13"/>
                  <a:pt x="9198" y="13"/>
                </a:cubicBezTo>
                <a:cubicBezTo>
                  <a:pt x="9046" y="13"/>
                  <a:pt x="8893" y="21"/>
                  <a:pt x="8760" y="21"/>
                </a:cubicBezTo>
                <a:cubicBezTo>
                  <a:pt x="8732" y="21"/>
                  <a:pt x="8706" y="21"/>
                  <a:pt x="8681" y="20"/>
                </a:cubicBezTo>
                <a:cubicBezTo>
                  <a:pt x="8327" y="8"/>
                  <a:pt x="7974" y="1"/>
                  <a:pt x="7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904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79"/>
          <p:cNvPicPr preferRelativeResize="0"/>
          <p:nvPr/>
        </p:nvPicPr>
        <p:blipFill rotWithShape="1">
          <a:blip r:embed="rId3">
            <a:alphaModFix/>
          </a:blip>
          <a:srcRect l="3274" t="-6229" r="62688" b="42077"/>
          <a:stretch/>
        </p:blipFill>
        <p:spPr>
          <a:xfrm rot="358966" flipH="1">
            <a:off x="4245153" y="-504765"/>
            <a:ext cx="5213420" cy="6549508"/>
          </a:xfrm>
          <a:prstGeom prst="rect">
            <a:avLst/>
          </a:prstGeom>
          <a:noFill/>
          <a:ln>
            <a:noFill/>
          </a:ln>
        </p:spPr>
      </p:pic>
      <p:sp>
        <p:nvSpPr>
          <p:cNvPr id="847" name="Google Shape;847;p79"/>
          <p:cNvSpPr/>
          <p:nvPr/>
        </p:nvSpPr>
        <p:spPr>
          <a:xfrm rot="-359004" flipH="1">
            <a:off x="3474573" y="-1551471"/>
            <a:ext cx="8440667" cy="8440025"/>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9"/>
          <p:cNvSpPr txBox="1">
            <a:spLocks noGrp="1"/>
          </p:cNvSpPr>
          <p:nvPr>
            <p:ph type="subTitle" idx="1"/>
          </p:nvPr>
        </p:nvSpPr>
        <p:spPr>
          <a:xfrm>
            <a:off x="691763" y="631172"/>
            <a:ext cx="3418111" cy="3710240"/>
          </a:xfrm>
          <a:prstGeom prst="rect">
            <a:avLst/>
          </a:prstGeom>
        </p:spPr>
        <p:txBody>
          <a:bodyPr spcFirstLastPara="1" wrap="square" lIns="91425" tIns="91425" rIns="91425" bIns="91425" anchor="t" anchorCtr="0">
            <a:noAutofit/>
          </a:bodyPr>
          <a:lstStyle/>
          <a:p>
            <a:pPr marL="127000" indent="0">
              <a:buNone/>
            </a:pPr>
            <a:r>
              <a:rPr lang="en-US" dirty="0" err="1">
                <a:latin typeface="Kulim Park" panose="020B0604020202020204" charset="0"/>
              </a:rPr>
              <a:t>memanfaatkan</a:t>
            </a:r>
            <a:r>
              <a:rPr lang="en-US" dirty="0">
                <a:latin typeface="Kulim Park" panose="020B0604020202020204" charset="0"/>
              </a:rPr>
              <a:t> cluster 2 </a:t>
            </a:r>
            <a:r>
              <a:rPr lang="en-US" dirty="0" err="1">
                <a:latin typeface="Kulim Park" panose="020B0604020202020204" charset="0"/>
              </a:rPr>
              <a:t>untuk</a:t>
            </a:r>
            <a:r>
              <a:rPr lang="en-US" dirty="0">
                <a:latin typeface="Kulim Park" panose="020B0604020202020204" charset="0"/>
              </a:rPr>
              <a:t> </a:t>
            </a:r>
            <a:r>
              <a:rPr lang="en-US" dirty="0" err="1">
                <a:latin typeface="Kulim Park" panose="020B0604020202020204" charset="0"/>
              </a:rPr>
              <a:t>memperbanyak</a:t>
            </a:r>
            <a:r>
              <a:rPr lang="en-US" dirty="0">
                <a:latin typeface="Kulim Park" panose="020B0604020202020204" charset="0"/>
              </a:rPr>
              <a:t> </a:t>
            </a:r>
            <a:r>
              <a:rPr lang="en-US" dirty="0" err="1">
                <a:latin typeface="Kulim Park" panose="020B0604020202020204" charset="0"/>
              </a:rPr>
              <a:t>penawaran</a:t>
            </a:r>
            <a:r>
              <a:rPr lang="en-US" dirty="0">
                <a:latin typeface="Kulim Park" panose="020B0604020202020204" charset="0"/>
              </a:rPr>
              <a:t> </a:t>
            </a:r>
            <a:r>
              <a:rPr lang="en-US" dirty="0" err="1">
                <a:latin typeface="Kulim Park" panose="020B0604020202020204" charset="0"/>
              </a:rPr>
              <a:t>produk</a:t>
            </a:r>
            <a:r>
              <a:rPr lang="en-US" dirty="0">
                <a:latin typeface="Kulim Park" panose="020B0604020202020204" charset="0"/>
              </a:rPr>
              <a:t>, </a:t>
            </a:r>
            <a:r>
              <a:rPr lang="en-US" dirty="0" err="1">
                <a:latin typeface="Kulim Park" panose="020B0604020202020204" charset="0"/>
              </a:rPr>
              <a:t>karena</a:t>
            </a:r>
            <a:r>
              <a:rPr lang="en-US" dirty="0">
                <a:latin typeface="Kulim Park" panose="020B0604020202020204" charset="0"/>
              </a:rPr>
              <a:t> </a:t>
            </a:r>
            <a:r>
              <a:rPr lang="en-US" dirty="0" err="1">
                <a:latin typeface="Kulim Park" panose="020B0604020202020204" charset="0"/>
              </a:rPr>
              <a:t>dari</a:t>
            </a:r>
            <a:r>
              <a:rPr lang="en-US" dirty="0">
                <a:latin typeface="Kulim Park" panose="020B0604020202020204" charset="0"/>
              </a:rPr>
              <a:t> </a:t>
            </a:r>
            <a:r>
              <a:rPr lang="en-US" dirty="0" err="1">
                <a:latin typeface="Kulim Park" panose="020B0604020202020204" charset="0"/>
              </a:rPr>
              <a:t>hasil</a:t>
            </a:r>
            <a:r>
              <a:rPr lang="en-US" dirty="0">
                <a:latin typeface="Kulim Park" panose="020B0604020202020204" charset="0"/>
              </a:rPr>
              <a:t> </a:t>
            </a:r>
            <a:r>
              <a:rPr lang="en-US" dirty="0" err="1">
                <a:latin typeface="Kulim Park" panose="020B0604020202020204" charset="0"/>
              </a:rPr>
              <a:t>penjualan</a:t>
            </a:r>
            <a:r>
              <a:rPr lang="en-US" dirty="0">
                <a:latin typeface="Kulim Park" panose="020B0604020202020204" charset="0"/>
              </a:rPr>
              <a:t> </a:t>
            </a:r>
            <a:r>
              <a:rPr lang="en-US" dirty="0" err="1">
                <a:latin typeface="Kulim Park" panose="020B0604020202020204" charset="0"/>
              </a:rPr>
              <a:t>terahir</a:t>
            </a:r>
            <a:r>
              <a:rPr lang="en-US" dirty="0">
                <a:latin typeface="Kulim Park" panose="020B0604020202020204" charset="0"/>
              </a:rPr>
              <a:t>, cluster 2 paling </a:t>
            </a:r>
            <a:r>
              <a:rPr lang="en-US" dirty="0" err="1">
                <a:latin typeface="Kulim Park" panose="020B0604020202020204" charset="0"/>
              </a:rPr>
              <a:t>tinggi</a:t>
            </a:r>
            <a:r>
              <a:rPr lang="en-US" dirty="0">
                <a:latin typeface="Kulim Park" panose="020B0604020202020204" charset="0"/>
              </a:rPr>
              <a:t> </a:t>
            </a:r>
            <a:r>
              <a:rPr lang="en-US" dirty="0" err="1">
                <a:latin typeface="Kulim Park" panose="020B0604020202020204" charset="0"/>
              </a:rPr>
              <a:t>diantara</a:t>
            </a:r>
            <a:r>
              <a:rPr lang="en-US" dirty="0">
                <a:latin typeface="Kulim Park" panose="020B0604020202020204" charset="0"/>
              </a:rPr>
              <a:t> cluster yang lain   dan </a:t>
            </a:r>
            <a:r>
              <a:rPr lang="en-US" dirty="0" err="1">
                <a:latin typeface="Kulim Park" panose="020B0604020202020204" charset="0"/>
              </a:rPr>
              <a:t>mayoritas</a:t>
            </a:r>
            <a:r>
              <a:rPr lang="en-US" dirty="0">
                <a:latin typeface="Kulim Park" panose="020B0604020202020204" charset="0"/>
              </a:rPr>
              <a:t> cluster 2 </a:t>
            </a:r>
            <a:r>
              <a:rPr lang="en-US" dirty="0" err="1">
                <a:latin typeface="Kulim Park" panose="020B0604020202020204" charset="0"/>
              </a:rPr>
              <a:t>mempunyai</a:t>
            </a:r>
            <a:r>
              <a:rPr lang="en-US" dirty="0">
                <a:latin typeface="Kulim Park" panose="020B0604020202020204" charset="0"/>
              </a:rPr>
              <a:t> </a:t>
            </a:r>
            <a:r>
              <a:rPr lang="en-US" dirty="0" err="1">
                <a:latin typeface="Kulim Park" panose="020B0604020202020204" charset="0"/>
              </a:rPr>
              <a:t>anggota</a:t>
            </a:r>
            <a:r>
              <a:rPr lang="en-US" dirty="0">
                <a:latin typeface="Kulim Park" panose="020B0604020202020204" charset="0"/>
              </a:rPr>
              <a:t> </a:t>
            </a:r>
            <a:r>
              <a:rPr lang="en-US" dirty="0" err="1">
                <a:latin typeface="Kulim Park" panose="020B0604020202020204" charset="0"/>
              </a:rPr>
              <a:t>keluarga</a:t>
            </a:r>
            <a:r>
              <a:rPr lang="en-US" dirty="0">
                <a:latin typeface="Kulim Park" panose="020B0604020202020204" charset="0"/>
              </a:rPr>
              <a:t> yang </a:t>
            </a:r>
            <a:r>
              <a:rPr lang="en-US" dirty="0" err="1">
                <a:latin typeface="Kulim Park" panose="020B0604020202020204" charset="0"/>
              </a:rPr>
              <a:t>banyak</a:t>
            </a:r>
            <a:endParaRPr lang="en-US" dirty="0">
              <a:latin typeface="Kulim Park" panose="020B0604020202020204" charset="0"/>
            </a:endParaRPr>
          </a:p>
        </p:txBody>
      </p:sp>
      <p:sp>
        <p:nvSpPr>
          <p:cNvPr id="850" name="Google Shape;850;p79"/>
          <p:cNvSpPr/>
          <p:nvPr/>
        </p:nvSpPr>
        <p:spPr>
          <a:xfrm>
            <a:off x="6731227" y="-2946022"/>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9"/>
          <p:cNvSpPr/>
          <p:nvPr/>
        </p:nvSpPr>
        <p:spPr>
          <a:xfrm rot="-1016915">
            <a:off x="5075473" y="-2308287"/>
            <a:ext cx="7826174" cy="287788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9"/>
          <p:cNvSpPr/>
          <p:nvPr/>
        </p:nvSpPr>
        <p:spPr>
          <a:xfrm rot="4533645" flipH="1">
            <a:off x="3033013" y="5149086"/>
            <a:ext cx="8703289" cy="55582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animEffect transition="in" filter="fade">
                                      <p:cBhvr>
                                        <p:cTn id="7" dur="1000"/>
                                        <p:tgtEl>
                                          <p:spTgt spid="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pic>
        <p:nvPicPr>
          <p:cNvPr id="1502" name="Google Shape;1502;p113"/>
          <p:cNvPicPr preferRelativeResize="0">
            <a:picLocks noGrp="1"/>
          </p:cNvPicPr>
          <p:nvPr>
            <p:ph type="pic" idx="2"/>
          </p:nvPr>
        </p:nvPicPr>
        <p:blipFill rotWithShape="1">
          <a:blip r:embed="rId3">
            <a:alphaModFix/>
          </a:blip>
          <a:srcRect t="39" b="29"/>
          <a:stretch/>
        </p:blipFill>
        <p:spPr>
          <a:xfrm>
            <a:off x="636104" y="0"/>
            <a:ext cx="9281892" cy="5143500"/>
          </a:xfrm>
          <a:prstGeom prst="rect">
            <a:avLst/>
          </a:prstGeom>
        </p:spPr>
      </p:pic>
      <p:sp>
        <p:nvSpPr>
          <p:cNvPr id="1503" name="Google Shape;1503;p113"/>
          <p:cNvSpPr/>
          <p:nvPr/>
        </p:nvSpPr>
        <p:spPr>
          <a:xfrm rot="2839443">
            <a:off x="-336718" y="2752984"/>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alpha val="30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3"/>
          <p:cNvSpPr/>
          <p:nvPr/>
        </p:nvSpPr>
        <p:spPr>
          <a:xfrm rot="-10285629">
            <a:off x="4072449" y="-374207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30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3"/>
          <p:cNvSpPr/>
          <p:nvPr/>
        </p:nvSpPr>
        <p:spPr>
          <a:xfrm flipH="1">
            <a:off x="7484803"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3"/>
          <p:cNvSpPr/>
          <p:nvPr/>
        </p:nvSpPr>
        <p:spPr>
          <a:xfrm rot="9555841" flipH="1">
            <a:off x="6141752" y="1808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3"/>
          <p:cNvSpPr/>
          <p:nvPr/>
        </p:nvSpPr>
        <p:spPr>
          <a:xfrm rot="-1478505">
            <a:off x="-4010126" y="-558136"/>
            <a:ext cx="7826136" cy="287787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13"/>
          <p:cNvSpPr/>
          <p:nvPr/>
        </p:nvSpPr>
        <p:spPr>
          <a:xfrm rot="9405665">
            <a:off x="-4305365" y="1281181"/>
            <a:ext cx="7310152" cy="6849835"/>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13"/>
          <p:cNvSpPr txBox="1">
            <a:spLocks noGrp="1"/>
          </p:cNvSpPr>
          <p:nvPr>
            <p:ph type="title"/>
          </p:nvPr>
        </p:nvSpPr>
        <p:spPr>
          <a:xfrm>
            <a:off x="508883" y="938254"/>
            <a:ext cx="4309607" cy="3546282"/>
          </a:xfrm>
          <a:prstGeom prst="rect">
            <a:avLst/>
          </a:prstGeom>
        </p:spPr>
        <p:txBody>
          <a:bodyPr spcFirstLastPara="1" wrap="square" lIns="91425" tIns="91425" rIns="91425" bIns="91425" anchor="ctr" anchorCtr="0">
            <a:noAutofit/>
          </a:bodyPr>
          <a:lstStyle/>
          <a:p>
            <a:pPr marL="127000"/>
            <a:r>
              <a:rPr lang="en-US" sz="1600" dirty="0"/>
              <a:t>Cluster 3, </a:t>
            </a:r>
            <a:r>
              <a:rPr lang="en-US" sz="1600" dirty="0" err="1"/>
              <a:t>mempunyai</a:t>
            </a:r>
            <a:r>
              <a:rPr lang="en-US" sz="1600" dirty="0"/>
              <a:t> </a:t>
            </a:r>
            <a:r>
              <a:rPr lang="en-US" sz="1600" dirty="0" err="1"/>
              <a:t>jumlah</a:t>
            </a:r>
            <a:r>
              <a:rPr lang="en-US" sz="1600" dirty="0"/>
              <a:t> </a:t>
            </a:r>
            <a:r>
              <a:rPr lang="en-US" sz="1600" dirty="0" err="1"/>
              <a:t>anggota</a:t>
            </a:r>
            <a:r>
              <a:rPr lang="en-US" sz="1600" dirty="0"/>
              <a:t> paling </a:t>
            </a:r>
            <a:r>
              <a:rPr lang="en-US" sz="1600" dirty="0" err="1"/>
              <a:t>sedikit</a:t>
            </a:r>
            <a:r>
              <a:rPr lang="en-US" sz="1600" dirty="0"/>
              <a:t> </a:t>
            </a:r>
            <a:r>
              <a:rPr lang="en-US" sz="1600" dirty="0" err="1"/>
              <a:t>daripada</a:t>
            </a:r>
            <a:r>
              <a:rPr lang="en-US" sz="1600" dirty="0"/>
              <a:t> cluster lain, </a:t>
            </a:r>
            <a:r>
              <a:rPr lang="en-US" sz="1600" dirty="0" err="1"/>
              <a:t>dari</a:t>
            </a:r>
            <a:r>
              <a:rPr lang="en-US" sz="1600" dirty="0"/>
              <a:t> </a:t>
            </a:r>
            <a:r>
              <a:rPr lang="en-US" sz="1600" dirty="0" err="1"/>
              <a:t>kapabilitas</a:t>
            </a:r>
            <a:r>
              <a:rPr lang="en-US" sz="1600" dirty="0"/>
              <a:t> </a:t>
            </a:r>
            <a:r>
              <a:rPr lang="en-US" sz="1600" dirty="0" err="1"/>
              <a:t>pembelian</a:t>
            </a:r>
            <a:r>
              <a:rPr lang="en-US" sz="1600" dirty="0"/>
              <a:t> </a:t>
            </a:r>
            <a:r>
              <a:rPr lang="en-US" sz="1600" dirty="0" err="1"/>
              <a:t>produk</a:t>
            </a:r>
            <a:r>
              <a:rPr lang="en-US" sz="1600" dirty="0"/>
              <a:t> juga paling </a:t>
            </a:r>
            <a:r>
              <a:rPr lang="en-US" sz="1600" dirty="0" err="1"/>
              <a:t>sedikit</a:t>
            </a:r>
            <a:r>
              <a:rPr lang="en-US" sz="1600" dirty="0"/>
              <a:t>, </a:t>
            </a:r>
            <a:r>
              <a:rPr lang="en-US" sz="1600" dirty="0" err="1"/>
              <a:t>dari</a:t>
            </a:r>
            <a:r>
              <a:rPr lang="en-US" sz="1600" dirty="0"/>
              <a:t> </a:t>
            </a:r>
            <a:r>
              <a:rPr lang="en-US" sz="1600" dirty="0" err="1"/>
              <a:t>segi</a:t>
            </a:r>
            <a:r>
              <a:rPr lang="en-US" sz="1600" dirty="0"/>
              <a:t> income juga </a:t>
            </a:r>
            <a:r>
              <a:rPr lang="en-US" sz="1600" dirty="0" err="1"/>
              <a:t>termasuk</a:t>
            </a:r>
            <a:r>
              <a:rPr lang="en-US" sz="1600" dirty="0"/>
              <a:t> </a:t>
            </a:r>
            <a:r>
              <a:rPr lang="en-US" sz="1600" dirty="0" err="1"/>
              <a:t>rendah</a:t>
            </a:r>
            <a:r>
              <a:rPr lang="en-US" sz="1600" dirty="0"/>
              <a:t> </a:t>
            </a:r>
            <a:r>
              <a:rPr lang="en-US" sz="1600" dirty="0" err="1"/>
              <a:t>dibandingkan</a:t>
            </a:r>
            <a:r>
              <a:rPr lang="en-US" sz="1600" dirty="0"/>
              <a:t> </a:t>
            </a:r>
            <a:r>
              <a:rPr lang="en-US" sz="1600" dirty="0" err="1"/>
              <a:t>dengan</a:t>
            </a:r>
            <a:r>
              <a:rPr lang="en-US" sz="1600" dirty="0"/>
              <a:t> cluster lain, </a:t>
            </a:r>
            <a:r>
              <a:rPr lang="en-US" sz="1600" dirty="0" err="1"/>
              <a:t>ini</a:t>
            </a:r>
            <a:r>
              <a:rPr lang="en-US" sz="1600" dirty="0"/>
              <a:t> </a:t>
            </a:r>
            <a:r>
              <a:rPr lang="en-US" sz="1600" dirty="0" err="1"/>
              <a:t>menjadi</a:t>
            </a:r>
            <a:r>
              <a:rPr lang="en-US" sz="1600" dirty="0"/>
              <a:t> </a:t>
            </a:r>
            <a:r>
              <a:rPr lang="en-US" sz="1600" dirty="0" err="1"/>
              <a:t>perhatian</a:t>
            </a:r>
            <a:r>
              <a:rPr lang="en-US" sz="1600" dirty="0"/>
              <a:t> </a:t>
            </a:r>
            <a:r>
              <a:rPr lang="en-US" sz="1600" dirty="0" err="1"/>
              <a:t>bagi</a:t>
            </a:r>
            <a:r>
              <a:rPr lang="en-US" sz="1600" dirty="0"/>
              <a:t> </a:t>
            </a:r>
            <a:r>
              <a:rPr lang="en-US" sz="1600" dirty="0" err="1"/>
              <a:t>bisnis</a:t>
            </a:r>
            <a:r>
              <a:rPr lang="en-US" sz="1600" dirty="0"/>
              <a:t>, </a:t>
            </a:r>
            <a:r>
              <a:rPr lang="en-US" sz="1600" dirty="0" err="1"/>
              <a:t>untuk</a:t>
            </a:r>
            <a:r>
              <a:rPr lang="en-US" sz="1600" dirty="0"/>
              <a:t> </a:t>
            </a:r>
            <a:r>
              <a:rPr lang="en-US" sz="1600" dirty="0" err="1"/>
              <a:t>dapat</a:t>
            </a:r>
            <a:r>
              <a:rPr lang="en-US" sz="1600" dirty="0"/>
              <a:t> </a:t>
            </a:r>
            <a:r>
              <a:rPr lang="en-US" sz="1600" dirty="0" err="1"/>
              <a:t>meningkatkan</a:t>
            </a:r>
            <a:r>
              <a:rPr lang="en-US" sz="1600" dirty="0"/>
              <a:t> </a:t>
            </a:r>
            <a:r>
              <a:rPr lang="en-US" sz="1600" dirty="0" err="1"/>
              <a:t>penjualan</a:t>
            </a:r>
            <a:r>
              <a:rPr lang="en-US" sz="1600" dirty="0"/>
              <a:t> </a:t>
            </a:r>
            <a:r>
              <a:rPr lang="en-US" sz="1600" dirty="0" err="1"/>
              <a:t>dari</a:t>
            </a:r>
            <a:r>
              <a:rPr lang="en-US" sz="1600" dirty="0"/>
              <a:t> </a:t>
            </a:r>
            <a:r>
              <a:rPr lang="en-US" sz="1600" dirty="0" err="1"/>
              <a:t>pelanggan</a:t>
            </a:r>
            <a:r>
              <a:rPr lang="en-US" sz="1600" dirty="0"/>
              <a:t> cluster 3, </a:t>
            </a:r>
            <a:r>
              <a:rPr lang="en-US" sz="1600" dirty="0" err="1"/>
              <a:t>bisa</a:t>
            </a:r>
            <a:r>
              <a:rPr lang="en-US" sz="1600" dirty="0"/>
              <a:t> </a:t>
            </a:r>
            <a:r>
              <a:rPr lang="en-US" sz="1600" dirty="0" err="1"/>
              <a:t>dengan</a:t>
            </a:r>
            <a:r>
              <a:rPr lang="en-US" sz="1600" dirty="0"/>
              <a:t> </a:t>
            </a:r>
            <a:r>
              <a:rPr lang="en-US" sz="1600" dirty="0" err="1"/>
              <a:t>melakukan</a:t>
            </a:r>
            <a:r>
              <a:rPr lang="en-US" sz="1600" dirty="0"/>
              <a:t> promo </a:t>
            </a:r>
            <a:r>
              <a:rPr lang="en-US" sz="1600" dirty="0" err="1"/>
              <a:t>diskon</a:t>
            </a:r>
            <a:r>
              <a:rPr lang="en-US" sz="1600" dirty="0"/>
              <a:t> pada </a:t>
            </a:r>
            <a:r>
              <a:rPr lang="en-US" sz="1600" dirty="0" err="1"/>
              <a:t>barang</a:t>
            </a:r>
            <a:r>
              <a:rPr lang="en-US" sz="1600" dirty="0"/>
              <a:t> yang </a:t>
            </a:r>
            <a:r>
              <a:rPr lang="en-US" sz="1600" dirty="0" err="1"/>
              <a:t>sering</a:t>
            </a:r>
            <a:r>
              <a:rPr lang="en-US" sz="1600" dirty="0"/>
              <a:t> </a:t>
            </a:r>
            <a:r>
              <a:rPr lang="en-US" sz="1600" dirty="0" err="1"/>
              <a:t>dibeli</a:t>
            </a:r>
            <a:r>
              <a:rPr lang="en-US" sz="1600" dirty="0"/>
              <a:t> oleh customer di cluster 3.</a:t>
            </a:r>
            <a:br>
              <a:rPr lang="en-US" sz="1600" dirty="0"/>
            </a:b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9"/>
                                        </p:tgtEl>
                                        <p:attrNameLst>
                                          <p:attrName>style.visibility</p:attrName>
                                        </p:attrNameLst>
                                      </p:cBhvr>
                                      <p:to>
                                        <p:strVal val="visible"/>
                                      </p:to>
                                    </p:set>
                                    <p:animEffect transition="in" filter="fade">
                                      <p:cBhvr>
                                        <p:cTn id="7" dur="1000"/>
                                        <p:tgtEl>
                                          <p:spTgt spid="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B3EAC8-369E-7F56-369B-7F0C4CC2F70E}"/>
              </a:ext>
            </a:extLst>
          </p:cNvPr>
          <p:cNvSpPr>
            <a:spLocks noGrp="1"/>
          </p:cNvSpPr>
          <p:nvPr>
            <p:ph type="title"/>
          </p:nvPr>
        </p:nvSpPr>
        <p:spPr>
          <a:xfrm>
            <a:off x="1785245" y="995589"/>
            <a:ext cx="4812300" cy="900300"/>
          </a:xfrm>
        </p:spPr>
        <p:txBody>
          <a:bodyPr/>
          <a:lstStyle/>
          <a:p>
            <a:r>
              <a:rPr 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Segoe Script" panose="030B0504020000000003" pitchFamily="66" charset="0"/>
                <a:cs typeface="MV Boli" panose="02000500030200090000" pitchFamily="2" charset="0"/>
              </a:rPr>
              <a:t>THANK YOU</a:t>
            </a:r>
            <a:endParaRPr lang="en-ID"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Segoe Script" panose="030B0504020000000003" pitchFamily="66" charset="0"/>
              <a:cs typeface="MV Boli" panose="02000500030200090000" pitchFamily="2" charset="0"/>
            </a:endParaRPr>
          </a:p>
        </p:txBody>
      </p:sp>
      <p:grpSp>
        <p:nvGrpSpPr>
          <p:cNvPr id="4" name="Google Shape;12291;p139">
            <a:extLst>
              <a:ext uri="{FF2B5EF4-FFF2-40B4-BE49-F238E27FC236}">
                <a16:creationId xmlns:a16="http://schemas.microsoft.com/office/drawing/2014/main" id="{C59985CE-956E-B3BF-3473-AA4EB33C3929}"/>
              </a:ext>
            </a:extLst>
          </p:cNvPr>
          <p:cNvGrpSpPr/>
          <p:nvPr/>
        </p:nvGrpSpPr>
        <p:grpSpPr>
          <a:xfrm>
            <a:off x="502038" y="3069177"/>
            <a:ext cx="258196" cy="283638"/>
            <a:chOff x="1323129" y="2571761"/>
            <a:chExt cx="417024" cy="417024"/>
          </a:xfrm>
        </p:grpSpPr>
        <p:sp>
          <p:nvSpPr>
            <p:cNvPr id="5" name="Google Shape;12292;p139">
              <a:extLst>
                <a:ext uri="{FF2B5EF4-FFF2-40B4-BE49-F238E27FC236}">
                  <a16:creationId xmlns:a16="http://schemas.microsoft.com/office/drawing/2014/main" id="{A7D9E279-05B1-DC05-3F0F-21D399D848AC}"/>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293;p139">
              <a:extLst>
                <a:ext uri="{FF2B5EF4-FFF2-40B4-BE49-F238E27FC236}">
                  <a16:creationId xmlns:a16="http://schemas.microsoft.com/office/drawing/2014/main" id="{EF551636-BF51-EDCB-825F-CF7E249E111D}"/>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294;p139">
              <a:extLst>
                <a:ext uri="{FF2B5EF4-FFF2-40B4-BE49-F238E27FC236}">
                  <a16:creationId xmlns:a16="http://schemas.microsoft.com/office/drawing/2014/main" id="{C7632589-FF93-4DDE-490D-6E1A30A27FCC}"/>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295;p139">
              <a:extLst>
                <a:ext uri="{FF2B5EF4-FFF2-40B4-BE49-F238E27FC236}">
                  <a16:creationId xmlns:a16="http://schemas.microsoft.com/office/drawing/2014/main" id="{0956B7B9-4D33-A701-62CF-856F60A667AE}"/>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itle 2">
            <a:extLst>
              <a:ext uri="{FF2B5EF4-FFF2-40B4-BE49-F238E27FC236}">
                <a16:creationId xmlns:a16="http://schemas.microsoft.com/office/drawing/2014/main" id="{D0523A1D-E5A1-D854-224E-66F4952BBE48}"/>
              </a:ext>
            </a:extLst>
          </p:cNvPr>
          <p:cNvSpPr txBox="1">
            <a:spLocks/>
          </p:cNvSpPr>
          <p:nvPr/>
        </p:nvSpPr>
        <p:spPr>
          <a:xfrm>
            <a:off x="836860" y="3051874"/>
            <a:ext cx="3629594" cy="283638"/>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5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r>
              <a:rPr lang="en-ID" sz="1200" b="0" i="0" dirty="0">
                <a:effectLst/>
                <a:latin typeface="-apple-system"/>
              </a:rPr>
              <a:t>www.linkedin.com/in/uswatun-hasanah-20b84a27b</a:t>
            </a:r>
            <a:endParaRPr lang="en-ID" sz="1200" dirty="0">
              <a:solidFill>
                <a:schemeClr val="tx1"/>
              </a:solidFill>
            </a:endParaRPr>
          </a:p>
        </p:txBody>
      </p:sp>
      <p:sp>
        <p:nvSpPr>
          <p:cNvPr id="10" name="Google Shape;12093;p139">
            <a:extLst>
              <a:ext uri="{FF2B5EF4-FFF2-40B4-BE49-F238E27FC236}">
                <a16:creationId xmlns:a16="http://schemas.microsoft.com/office/drawing/2014/main" id="{71466DE8-4DE8-6721-548D-263913E9E4A7}"/>
              </a:ext>
            </a:extLst>
          </p:cNvPr>
          <p:cNvSpPr/>
          <p:nvPr/>
        </p:nvSpPr>
        <p:spPr>
          <a:xfrm>
            <a:off x="540353" y="3485634"/>
            <a:ext cx="219881" cy="283638"/>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itle 2">
            <a:extLst>
              <a:ext uri="{FF2B5EF4-FFF2-40B4-BE49-F238E27FC236}">
                <a16:creationId xmlns:a16="http://schemas.microsoft.com/office/drawing/2014/main" id="{D4C28DA8-4E57-58FC-A8A4-2A8EA7433C7C}"/>
              </a:ext>
            </a:extLst>
          </p:cNvPr>
          <p:cNvSpPr txBox="1">
            <a:spLocks/>
          </p:cNvSpPr>
          <p:nvPr/>
        </p:nvSpPr>
        <p:spPr>
          <a:xfrm>
            <a:off x="836860" y="3485634"/>
            <a:ext cx="3629594" cy="283638"/>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5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r>
              <a:rPr lang="en-US" sz="1200" dirty="0">
                <a:solidFill>
                  <a:schemeClr val="tx1"/>
                </a:solidFill>
                <a:latin typeface="-apple-system"/>
              </a:rPr>
              <a:t>c</a:t>
            </a:r>
            <a:r>
              <a:rPr lang="en-ID" sz="1200" dirty="0">
                <a:solidFill>
                  <a:schemeClr val="tx1"/>
                </a:solidFill>
                <a:latin typeface="-apple-system"/>
              </a:rPr>
              <a:t>hasanah35@gmail.com</a:t>
            </a:r>
            <a:endParaRPr lang="en-ID" sz="1200" dirty="0">
              <a:solidFill>
                <a:schemeClr val="tx1"/>
              </a:solidFill>
            </a:endParaRPr>
          </a:p>
        </p:txBody>
      </p:sp>
      <p:sp>
        <p:nvSpPr>
          <p:cNvPr id="14" name="TextBox 13">
            <a:extLst>
              <a:ext uri="{FF2B5EF4-FFF2-40B4-BE49-F238E27FC236}">
                <a16:creationId xmlns:a16="http://schemas.microsoft.com/office/drawing/2014/main" id="{25B37C95-4477-83B2-147F-E48A63EAD3B8}"/>
              </a:ext>
            </a:extLst>
          </p:cNvPr>
          <p:cNvSpPr txBox="1"/>
          <p:nvPr/>
        </p:nvSpPr>
        <p:spPr>
          <a:xfrm>
            <a:off x="302150" y="2567026"/>
            <a:ext cx="2639833" cy="369332"/>
          </a:xfrm>
          <a:prstGeom prst="rect">
            <a:avLst/>
          </a:prstGeom>
          <a:ln w="3175"/>
        </p:spPr>
        <p:style>
          <a:lnRef idx="3">
            <a:schemeClr val="lt1"/>
          </a:lnRef>
          <a:fillRef idx="1">
            <a:schemeClr val="accent6"/>
          </a:fillRef>
          <a:effectRef idx="1">
            <a:schemeClr val="accent6"/>
          </a:effectRef>
          <a:fontRef idx="minor">
            <a:schemeClr val="lt1"/>
          </a:fontRef>
        </p:style>
        <p:txBody>
          <a:bodyPr wrap="square">
            <a:spAutoFit/>
          </a:bodyPr>
          <a:lstStyle/>
          <a:p>
            <a:r>
              <a:rPr lang="en-ID" sz="1800" b="1" i="0" u="none" strike="noStrike" dirty="0">
                <a:solidFill>
                  <a:srgbClr val="191919"/>
                </a:solidFill>
                <a:effectLst/>
                <a:latin typeface="Ink Free" panose="03080402000500000000" pitchFamily="66" charset="0"/>
              </a:rPr>
              <a:t>Have any questions ?</a:t>
            </a:r>
            <a:r>
              <a:rPr lang="en-ID" b="1" dirty="0">
                <a:latin typeface="Ink Free" panose="03080402000500000000" pitchFamily="66" charset="0"/>
              </a:rPr>
              <a:t> </a:t>
            </a:r>
          </a:p>
        </p:txBody>
      </p:sp>
      <p:sp>
        <p:nvSpPr>
          <p:cNvPr id="15" name="TextBox 14">
            <a:extLst>
              <a:ext uri="{FF2B5EF4-FFF2-40B4-BE49-F238E27FC236}">
                <a16:creationId xmlns:a16="http://schemas.microsoft.com/office/drawing/2014/main" id="{D8307CD5-E488-BF09-48EB-02CB0C33937D}"/>
              </a:ext>
            </a:extLst>
          </p:cNvPr>
          <p:cNvSpPr txBox="1"/>
          <p:nvPr/>
        </p:nvSpPr>
        <p:spPr>
          <a:xfrm>
            <a:off x="5277629" y="3569413"/>
            <a:ext cx="1584348" cy="369332"/>
          </a:xfrm>
          <a:prstGeom prst="rect">
            <a:avLst/>
          </a:prstGeom>
          <a:ln w="3175"/>
        </p:spPr>
        <p:style>
          <a:lnRef idx="3">
            <a:schemeClr val="lt1"/>
          </a:lnRef>
          <a:fillRef idx="1">
            <a:schemeClr val="accent6"/>
          </a:fillRef>
          <a:effectRef idx="1">
            <a:schemeClr val="accent6"/>
          </a:effectRef>
          <a:fontRef idx="minor">
            <a:schemeClr val="lt1"/>
          </a:fontRef>
        </p:style>
        <p:txBody>
          <a:bodyPr wrap="square">
            <a:spAutoFit/>
          </a:bodyPr>
          <a:lstStyle/>
          <a:p>
            <a:r>
              <a:rPr lang="en-ID" sz="1800" b="1" i="0" u="none" strike="noStrike" dirty="0">
                <a:solidFill>
                  <a:srgbClr val="191919"/>
                </a:solidFill>
                <a:effectLst/>
                <a:latin typeface="Ink Free" panose="03080402000500000000" pitchFamily="66" charset="0"/>
              </a:rPr>
              <a:t>Source  </a:t>
            </a:r>
            <a:endParaRPr lang="en-ID" b="1" dirty="0">
              <a:latin typeface="Ink Free" panose="03080402000500000000" pitchFamily="66" charset="0"/>
            </a:endParaRPr>
          </a:p>
        </p:txBody>
      </p:sp>
      <p:grpSp>
        <p:nvGrpSpPr>
          <p:cNvPr id="16" name="Google Shape;12207;p139">
            <a:extLst>
              <a:ext uri="{FF2B5EF4-FFF2-40B4-BE49-F238E27FC236}">
                <a16:creationId xmlns:a16="http://schemas.microsoft.com/office/drawing/2014/main" id="{D2936979-F7F2-200A-D17A-8199FFA3A13F}"/>
              </a:ext>
            </a:extLst>
          </p:cNvPr>
          <p:cNvGrpSpPr/>
          <p:nvPr/>
        </p:nvGrpSpPr>
        <p:grpSpPr>
          <a:xfrm>
            <a:off x="4966137" y="4147911"/>
            <a:ext cx="227391" cy="261154"/>
            <a:chOff x="-3462150" y="2046625"/>
            <a:chExt cx="224500" cy="291450"/>
          </a:xfrm>
        </p:grpSpPr>
        <p:sp>
          <p:nvSpPr>
            <p:cNvPr id="17" name="Google Shape;12208;p139">
              <a:extLst>
                <a:ext uri="{FF2B5EF4-FFF2-40B4-BE49-F238E27FC236}">
                  <a16:creationId xmlns:a16="http://schemas.microsoft.com/office/drawing/2014/main" id="{A567BA49-9113-25E5-73AB-193DD574C024}"/>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09;p139">
              <a:extLst>
                <a:ext uri="{FF2B5EF4-FFF2-40B4-BE49-F238E27FC236}">
                  <a16:creationId xmlns:a16="http://schemas.microsoft.com/office/drawing/2014/main" id="{12CC7CDE-E32C-68B5-EB5A-93B9B4475FE9}"/>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10;p139">
              <a:extLst>
                <a:ext uri="{FF2B5EF4-FFF2-40B4-BE49-F238E27FC236}">
                  <a16:creationId xmlns:a16="http://schemas.microsoft.com/office/drawing/2014/main" id="{F69ECAFB-D356-2EF8-AB50-652103FA9CBC}"/>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11;p139">
              <a:extLst>
                <a:ext uri="{FF2B5EF4-FFF2-40B4-BE49-F238E27FC236}">
                  <a16:creationId xmlns:a16="http://schemas.microsoft.com/office/drawing/2014/main" id="{F68DD4F6-35D4-7611-49B7-2931EA4B7BD9}"/>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12;p139">
              <a:extLst>
                <a:ext uri="{FF2B5EF4-FFF2-40B4-BE49-F238E27FC236}">
                  <a16:creationId xmlns:a16="http://schemas.microsoft.com/office/drawing/2014/main" id="{04521A93-4B0A-FE58-7067-08D0E0373893}"/>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13;p139">
              <a:extLst>
                <a:ext uri="{FF2B5EF4-FFF2-40B4-BE49-F238E27FC236}">
                  <a16:creationId xmlns:a16="http://schemas.microsoft.com/office/drawing/2014/main" id="{F439E59A-F8E3-97B9-F099-975106089930}"/>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214;p139">
              <a:extLst>
                <a:ext uri="{FF2B5EF4-FFF2-40B4-BE49-F238E27FC236}">
                  <a16:creationId xmlns:a16="http://schemas.microsoft.com/office/drawing/2014/main" id="{A49FCCF0-6984-77C3-CFA6-905D3AD38A8B}"/>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itle 2">
            <a:extLst>
              <a:ext uri="{FF2B5EF4-FFF2-40B4-BE49-F238E27FC236}">
                <a16:creationId xmlns:a16="http://schemas.microsoft.com/office/drawing/2014/main" id="{F435DD13-EF49-521F-4DA7-440A887A3123}"/>
              </a:ext>
            </a:extLst>
          </p:cNvPr>
          <p:cNvSpPr txBox="1">
            <a:spLocks/>
          </p:cNvSpPr>
          <p:nvPr/>
        </p:nvSpPr>
        <p:spPr>
          <a:xfrm>
            <a:off x="5334397" y="4125427"/>
            <a:ext cx="3563113" cy="369332"/>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5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r>
              <a:rPr lang="en-US" sz="1200" dirty="0">
                <a:solidFill>
                  <a:schemeClr val="tx1"/>
                </a:solidFill>
                <a:latin typeface="-apple-system"/>
              </a:rPr>
              <a:t>https://www.kaggle.com/datasets/imakash3011/customer-personality-analysis</a:t>
            </a:r>
            <a:endParaRPr lang="en-ID" sz="1200" dirty="0">
              <a:solidFill>
                <a:schemeClr val="tx1"/>
              </a:solidFill>
            </a:endParaRPr>
          </a:p>
        </p:txBody>
      </p:sp>
      <p:sp>
        <p:nvSpPr>
          <p:cNvPr id="25" name="Google Shape;12062;p139">
            <a:extLst>
              <a:ext uri="{FF2B5EF4-FFF2-40B4-BE49-F238E27FC236}">
                <a16:creationId xmlns:a16="http://schemas.microsoft.com/office/drawing/2014/main" id="{D1D55E05-5DE8-B384-D36C-09820F61A77A}"/>
              </a:ext>
            </a:extLst>
          </p:cNvPr>
          <p:cNvSpPr/>
          <p:nvPr/>
        </p:nvSpPr>
        <p:spPr>
          <a:xfrm>
            <a:off x="4966137" y="4699343"/>
            <a:ext cx="277034" cy="265750"/>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Title 2">
            <a:extLst>
              <a:ext uri="{FF2B5EF4-FFF2-40B4-BE49-F238E27FC236}">
                <a16:creationId xmlns:a16="http://schemas.microsoft.com/office/drawing/2014/main" id="{AD70B889-9A56-37CA-50DF-17F3B71D3196}"/>
              </a:ext>
            </a:extLst>
          </p:cNvPr>
          <p:cNvSpPr txBox="1">
            <a:spLocks/>
          </p:cNvSpPr>
          <p:nvPr/>
        </p:nvSpPr>
        <p:spPr>
          <a:xfrm>
            <a:off x="5334397" y="4675147"/>
            <a:ext cx="3563113" cy="289945"/>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5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r>
              <a:rPr lang="en-US" sz="1200" dirty="0">
                <a:solidFill>
                  <a:schemeClr val="tx1"/>
                </a:solidFill>
                <a:latin typeface="-apple-system"/>
              </a:rPr>
              <a:t>https://slidesgo.com</a:t>
            </a:r>
            <a:endParaRPr lang="en-ID" sz="1200" dirty="0">
              <a:solidFill>
                <a:schemeClr val="tx1"/>
              </a:solidFill>
            </a:endParaRPr>
          </a:p>
        </p:txBody>
      </p:sp>
    </p:spTree>
    <p:extLst>
      <p:ext uri="{BB962C8B-B14F-4D97-AF65-F5344CB8AC3E}">
        <p14:creationId xmlns:p14="http://schemas.microsoft.com/office/powerpoint/2010/main" val="2396923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63"/>
          <p:cNvSpPr/>
          <p:nvPr/>
        </p:nvSpPr>
        <p:spPr>
          <a:xfrm rot="10800000">
            <a:off x="4756162" y="976004"/>
            <a:ext cx="2449433" cy="2449433"/>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3"/>
          <p:cNvSpPr/>
          <p:nvPr/>
        </p:nvSpPr>
        <p:spPr>
          <a:xfrm flipH="1">
            <a:off x="4898212" y="907759"/>
            <a:ext cx="2449433" cy="2449433"/>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3"/>
          <p:cNvSpPr/>
          <p:nvPr/>
        </p:nvSpPr>
        <p:spPr>
          <a:xfrm rot="-4376525" flipH="1">
            <a:off x="5282853" y="2489944"/>
            <a:ext cx="4772728" cy="424129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3"/>
          <p:cNvSpPr txBox="1">
            <a:spLocks noGrp="1"/>
          </p:cNvSpPr>
          <p:nvPr>
            <p:ph type="title"/>
          </p:nvPr>
        </p:nvSpPr>
        <p:spPr>
          <a:xfrm flipH="1">
            <a:off x="720000" y="19990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2800" b="1" i="0" u="none" strike="noStrike" dirty="0">
                <a:solidFill>
                  <a:srgbClr val="191919"/>
                </a:solidFill>
                <a:effectLst/>
                <a:latin typeface="Kulim Park SemiBold" panose="020B0604020202020204" charset="0"/>
              </a:rPr>
              <a:t>Data </a:t>
            </a:r>
            <a:r>
              <a:rPr lang="en-ID" sz="2800" b="1" i="0" u="none" strike="noStrike" dirty="0" err="1">
                <a:solidFill>
                  <a:srgbClr val="191919"/>
                </a:solidFill>
                <a:effectLst/>
                <a:latin typeface="Kulim Park SemiBold" panose="020B0604020202020204" charset="0"/>
              </a:rPr>
              <a:t>PreProcessing</a:t>
            </a:r>
            <a:endParaRPr dirty="0">
              <a:solidFill>
                <a:schemeClr val="lt1"/>
              </a:solidFill>
            </a:endParaRPr>
          </a:p>
        </p:txBody>
      </p:sp>
      <p:grpSp>
        <p:nvGrpSpPr>
          <p:cNvPr id="2" name="Google Shape;1846;p119">
            <a:extLst>
              <a:ext uri="{FF2B5EF4-FFF2-40B4-BE49-F238E27FC236}">
                <a16:creationId xmlns:a16="http://schemas.microsoft.com/office/drawing/2014/main" id="{1812B13C-F3C9-8193-74B2-987AFAD024D3}"/>
              </a:ext>
            </a:extLst>
          </p:cNvPr>
          <p:cNvGrpSpPr/>
          <p:nvPr/>
        </p:nvGrpSpPr>
        <p:grpSpPr>
          <a:xfrm>
            <a:off x="5656652" y="456003"/>
            <a:ext cx="2535236" cy="2617993"/>
            <a:chOff x="1358848" y="2127088"/>
            <a:chExt cx="2224867" cy="2297493"/>
          </a:xfrm>
        </p:grpSpPr>
        <p:sp>
          <p:nvSpPr>
            <p:cNvPr id="3" name="Google Shape;1847;p119">
              <a:extLst>
                <a:ext uri="{FF2B5EF4-FFF2-40B4-BE49-F238E27FC236}">
                  <a16:creationId xmlns:a16="http://schemas.microsoft.com/office/drawing/2014/main" id="{C7AA2190-904A-676C-22A7-2118E1E11D4D}"/>
                </a:ext>
              </a:extLst>
            </p:cNvPr>
            <p:cNvSpPr/>
            <p:nvPr/>
          </p:nvSpPr>
          <p:spPr>
            <a:xfrm rot="2886579">
              <a:off x="1433165" y="2712969"/>
              <a:ext cx="2076551" cy="1125731"/>
            </a:xfrm>
            <a:custGeom>
              <a:avLst/>
              <a:gdLst/>
              <a:ahLst/>
              <a:cxnLst/>
              <a:rect l="l" t="t" r="r" b="b"/>
              <a:pathLst>
                <a:path w="25157" h="13638" extrusionOk="0">
                  <a:moveTo>
                    <a:pt x="14708" y="1"/>
                  </a:moveTo>
                  <a:cubicBezTo>
                    <a:pt x="14585" y="1"/>
                    <a:pt x="14464" y="4"/>
                    <a:pt x="14348" y="12"/>
                  </a:cubicBezTo>
                  <a:lnTo>
                    <a:pt x="13928" y="38"/>
                  </a:lnTo>
                  <a:cubicBezTo>
                    <a:pt x="12367" y="135"/>
                    <a:pt x="10753" y="236"/>
                    <a:pt x="9273" y="741"/>
                  </a:cubicBezTo>
                  <a:cubicBezTo>
                    <a:pt x="8186" y="1108"/>
                    <a:pt x="6787" y="1674"/>
                    <a:pt x="5635" y="2768"/>
                  </a:cubicBezTo>
                  <a:lnTo>
                    <a:pt x="5476" y="2920"/>
                  </a:lnTo>
                  <a:cubicBezTo>
                    <a:pt x="4815" y="3552"/>
                    <a:pt x="4129" y="4199"/>
                    <a:pt x="3420" y="4765"/>
                  </a:cubicBezTo>
                  <a:cubicBezTo>
                    <a:pt x="3299" y="4863"/>
                    <a:pt x="3172" y="4957"/>
                    <a:pt x="3049" y="5051"/>
                  </a:cubicBezTo>
                  <a:cubicBezTo>
                    <a:pt x="2619" y="5380"/>
                    <a:pt x="2177" y="5715"/>
                    <a:pt x="1829" y="6148"/>
                  </a:cubicBezTo>
                  <a:cubicBezTo>
                    <a:pt x="3" y="8403"/>
                    <a:pt x="0" y="12053"/>
                    <a:pt x="39" y="13120"/>
                  </a:cubicBezTo>
                  <a:lnTo>
                    <a:pt x="205" y="13114"/>
                  </a:lnTo>
                  <a:cubicBezTo>
                    <a:pt x="166" y="12063"/>
                    <a:pt x="169" y="8461"/>
                    <a:pt x="1959" y="6252"/>
                  </a:cubicBezTo>
                  <a:cubicBezTo>
                    <a:pt x="2294" y="5836"/>
                    <a:pt x="2730" y="5504"/>
                    <a:pt x="3150" y="5185"/>
                  </a:cubicBezTo>
                  <a:cubicBezTo>
                    <a:pt x="3276" y="5087"/>
                    <a:pt x="3400" y="4993"/>
                    <a:pt x="3524" y="4895"/>
                  </a:cubicBezTo>
                  <a:cubicBezTo>
                    <a:pt x="4239" y="4326"/>
                    <a:pt x="4926" y="3672"/>
                    <a:pt x="5590" y="3041"/>
                  </a:cubicBezTo>
                  <a:lnTo>
                    <a:pt x="5752" y="2888"/>
                  </a:lnTo>
                  <a:cubicBezTo>
                    <a:pt x="6878" y="1817"/>
                    <a:pt x="8254" y="1261"/>
                    <a:pt x="9328" y="897"/>
                  </a:cubicBezTo>
                  <a:cubicBezTo>
                    <a:pt x="10786" y="402"/>
                    <a:pt x="12390" y="301"/>
                    <a:pt x="13941" y="204"/>
                  </a:cubicBezTo>
                  <a:lnTo>
                    <a:pt x="14358" y="178"/>
                  </a:lnTo>
                  <a:cubicBezTo>
                    <a:pt x="14471" y="170"/>
                    <a:pt x="14588" y="167"/>
                    <a:pt x="14708" y="167"/>
                  </a:cubicBezTo>
                  <a:cubicBezTo>
                    <a:pt x="16365" y="167"/>
                    <a:pt x="18619" y="842"/>
                    <a:pt x="19915" y="1749"/>
                  </a:cubicBezTo>
                  <a:cubicBezTo>
                    <a:pt x="20273" y="2003"/>
                    <a:pt x="20621" y="2358"/>
                    <a:pt x="20956" y="2702"/>
                  </a:cubicBezTo>
                  <a:cubicBezTo>
                    <a:pt x="21102" y="2852"/>
                    <a:pt x="21246" y="2995"/>
                    <a:pt x="21385" y="3129"/>
                  </a:cubicBezTo>
                  <a:cubicBezTo>
                    <a:pt x="21909" y="3630"/>
                    <a:pt x="22342" y="4202"/>
                    <a:pt x="22677" y="4837"/>
                  </a:cubicBezTo>
                  <a:cubicBezTo>
                    <a:pt x="23029" y="5500"/>
                    <a:pt x="23286" y="6233"/>
                    <a:pt x="23533" y="6939"/>
                  </a:cubicBezTo>
                  <a:cubicBezTo>
                    <a:pt x="23708" y="7446"/>
                    <a:pt x="23891" y="7967"/>
                    <a:pt x="24109" y="8468"/>
                  </a:cubicBezTo>
                  <a:cubicBezTo>
                    <a:pt x="24528" y="9424"/>
                    <a:pt x="24860" y="10690"/>
                    <a:pt x="24974" y="11767"/>
                  </a:cubicBezTo>
                  <a:cubicBezTo>
                    <a:pt x="24987" y="11900"/>
                    <a:pt x="24964" y="12167"/>
                    <a:pt x="24935" y="12447"/>
                  </a:cubicBezTo>
                  <a:cubicBezTo>
                    <a:pt x="24873" y="13117"/>
                    <a:pt x="24844" y="13530"/>
                    <a:pt x="25007" y="13637"/>
                  </a:cubicBezTo>
                  <a:lnTo>
                    <a:pt x="25098" y="13498"/>
                  </a:lnTo>
                  <a:cubicBezTo>
                    <a:pt x="25010" y="13426"/>
                    <a:pt x="25068" y="12798"/>
                    <a:pt x="25101" y="12463"/>
                  </a:cubicBezTo>
                  <a:cubicBezTo>
                    <a:pt x="25130" y="12173"/>
                    <a:pt x="25156" y="11900"/>
                    <a:pt x="25140" y="11750"/>
                  </a:cubicBezTo>
                  <a:cubicBezTo>
                    <a:pt x="25023" y="10657"/>
                    <a:pt x="24685" y="9372"/>
                    <a:pt x="24262" y="8399"/>
                  </a:cubicBezTo>
                  <a:cubicBezTo>
                    <a:pt x="24047" y="7908"/>
                    <a:pt x="23865" y="7387"/>
                    <a:pt x="23689" y="6883"/>
                  </a:cubicBezTo>
                  <a:cubicBezTo>
                    <a:pt x="23438" y="6171"/>
                    <a:pt x="23181" y="5432"/>
                    <a:pt x="22824" y="4759"/>
                  </a:cubicBezTo>
                  <a:cubicBezTo>
                    <a:pt x="22482" y="4108"/>
                    <a:pt x="22036" y="3519"/>
                    <a:pt x="21499" y="3008"/>
                  </a:cubicBezTo>
                  <a:cubicBezTo>
                    <a:pt x="21363" y="2878"/>
                    <a:pt x="21220" y="2732"/>
                    <a:pt x="21076" y="2585"/>
                  </a:cubicBezTo>
                  <a:cubicBezTo>
                    <a:pt x="20735" y="2237"/>
                    <a:pt x="20380" y="1876"/>
                    <a:pt x="20009" y="1616"/>
                  </a:cubicBezTo>
                  <a:cubicBezTo>
                    <a:pt x="18691" y="688"/>
                    <a:pt x="16394" y="1"/>
                    <a:pt x="147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48;p119">
              <a:extLst>
                <a:ext uri="{FF2B5EF4-FFF2-40B4-BE49-F238E27FC236}">
                  <a16:creationId xmlns:a16="http://schemas.microsoft.com/office/drawing/2014/main" id="{B7699332-1201-D115-3DB2-C76589808DD7}"/>
                </a:ext>
              </a:extLst>
            </p:cNvPr>
            <p:cNvSpPr/>
            <p:nvPr/>
          </p:nvSpPr>
          <p:spPr>
            <a:xfrm rot="2886579">
              <a:off x="2073311" y="3489537"/>
              <a:ext cx="238799" cy="137188"/>
            </a:xfrm>
            <a:custGeom>
              <a:avLst/>
              <a:gdLst/>
              <a:ahLst/>
              <a:cxnLst/>
              <a:rect l="l" t="t" r="r" b="b"/>
              <a:pathLst>
                <a:path w="2893" h="1662" extrusionOk="0">
                  <a:moveTo>
                    <a:pt x="1608" y="0"/>
                  </a:moveTo>
                  <a:cubicBezTo>
                    <a:pt x="1581" y="0"/>
                    <a:pt x="1554" y="1"/>
                    <a:pt x="1526" y="2"/>
                  </a:cubicBezTo>
                  <a:cubicBezTo>
                    <a:pt x="1048" y="28"/>
                    <a:pt x="381" y="328"/>
                    <a:pt x="134" y="764"/>
                  </a:cubicBezTo>
                  <a:cubicBezTo>
                    <a:pt x="0" y="1008"/>
                    <a:pt x="0" y="1271"/>
                    <a:pt x="137" y="1528"/>
                  </a:cubicBezTo>
                  <a:lnTo>
                    <a:pt x="283" y="1450"/>
                  </a:lnTo>
                  <a:cubicBezTo>
                    <a:pt x="173" y="1242"/>
                    <a:pt x="173" y="1040"/>
                    <a:pt x="280" y="845"/>
                  </a:cubicBezTo>
                  <a:cubicBezTo>
                    <a:pt x="491" y="471"/>
                    <a:pt x="1100" y="194"/>
                    <a:pt x="1533" y="168"/>
                  </a:cubicBezTo>
                  <a:cubicBezTo>
                    <a:pt x="1556" y="167"/>
                    <a:pt x="1580" y="166"/>
                    <a:pt x="1603" y="166"/>
                  </a:cubicBezTo>
                  <a:cubicBezTo>
                    <a:pt x="1884" y="166"/>
                    <a:pt x="2117" y="258"/>
                    <a:pt x="2304" y="438"/>
                  </a:cubicBezTo>
                  <a:cubicBezTo>
                    <a:pt x="2570" y="699"/>
                    <a:pt x="2723" y="1154"/>
                    <a:pt x="2710" y="1655"/>
                  </a:cubicBezTo>
                  <a:lnTo>
                    <a:pt x="2876" y="1662"/>
                  </a:lnTo>
                  <a:cubicBezTo>
                    <a:pt x="2893" y="1105"/>
                    <a:pt x="2723" y="617"/>
                    <a:pt x="2418" y="318"/>
                  </a:cubicBezTo>
                  <a:cubicBezTo>
                    <a:pt x="2201" y="108"/>
                    <a:pt x="1930"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49;p119">
              <a:extLst>
                <a:ext uri="{FF2B5EF4-FFF2-40B4-BE49-F238E27FC236}">
                  <a16:creationId xmlns:a16="http://schemas.microsoft.com/office/drawing/2014/main" id="{A142A5DC-D694-ECB9-7867-7884AEE74D18}"/>
                </a:ext>
              </a:extLst>
            </p:cNvPr>
            <p:cNvSpPr/>
            <p:nvPr/>
          </p:nvSpPr>
          <p:spPr>
            <a:xfrm rot="2886579">
              <a:off x="2005482" y="3438648"/>
              <a:ext cx="441856" cy="198022"/>
            </a:xfrm>
            <a:custGeom>
              <a:avLst/>
              <a:gdLst/>
              <a:ahLst/>
              <a:cxnLst/>
              <a:rect l="l" t="t" r="r" b="b"/>
              <a:pathLst>
                <a:path w="5353" h="2399" extrusionOk="0">
                  <a:moveTo>
                    <a:pt x="3207" y="0"/>
                  </a:moveTo>
                  <a:cubicBezTo>
                    <a:pt x="2969" y="0"/>
                    <a:pt x="2706" y="39"/>
                    <a:pt x="2405" y="102"/>
                  </a:cubicBezTo>
                  <a:cubicBezTo>
                    <a:pt x="1799" y="225"/>
                    <a:pt x="443" y="873"/>
                    <a:pt x="117" y="1615"/>
                  </a:cubicBezTo>
                  <a:cubicBezTo>
                    <a:pt x="0" y="1875"/>
                    <a:pt x="13" y="2132"/>
                    <a:pt x="160" y="2370"/>
                  </a:cubicBezTo>
                  <a:lnTo>
                    <a:pt x="300" y="2285"/>
                  </a:lnTo>
                  <a:cubicBezTo>
                    <a:pt x="186" y="2093"/>
                    <a:pt x="176" y="1895"/>
                    <a:pt x="267" y="1680"/>
                  </a:cubicBezTo>
                  <a:cubicBezTo>
                    <a:pt x="579" y="977"/>
                    <a:pt x="1930" y="369"/>
                    <a:pt x="2440" y="265"/>
                  </a:cubicBezTo>
                  <a:cubicBezTo>
                    <a:pt x="2732" y="204"/>
                    <a:pt x="2983" y="167"/>
                    <a:pt x="3205" y="167"/>
                  </a:cubicBezTo>
                  <a:cubicBezTo>
                    <a:pt x="3658" y="167"/>
                    <a:pt x="3995" y="322"/>
                    <a:pt x="4324" y="756"/>
                  </a:cubicBezTo>
                  <a:cubicBezTo>
                    <a:pt x="4363" y="808"/>
                    <a:pt x="4409" y="863"/>
                    <a:pt x="4451" y="922"/>
                  </a:cubicBezTo>
                  <a:cubicBezTo>
                    <a:pt x="4776" y="1332"/>
                    <a:pt x="5177" y="1846"/>
                    <a:pt x="5089" y="2370"/>
                  </a:cubicBezTo>
                  <a:lnTo>
                    <a:pt x="5251" y="2399"/>
                  </a:lnTo>
                  <a:cubicBezTo>
                    <a:pt x="5352" y="1800"/>
                    <a:pt x="4926" y="1257"/>
                    <a:pt x="4584" y="818"/>
                  </a:cubicBezTo>
                  <a:cubicBezTo>
                    <a:pt x="4539" y="762"/>
                    <a:pt x="4497" y="707"/>
                    <a:pt x="4458" y="655"/>
                  </a:cubicBezTo>
                  <a:cubicBezTo>
                    <a:pt x="4089" y="172"/>
                    <a:pt x="3706" y="0"/>
                    <a:pt x="32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50;p119">
              <a:extLst>
                <a:ext uri="{FF2B5EF4-FFF2-40B4-BE49-F238E27FC236}">
                  <a16:creationId xmlns:a16="http://schemas.microsoft.com/office/drawing/2014/main" id="{D422CC0E-E5C6-2FE5-17CF-D80738F4B87B}"/>
                </a:ext>
              </a:extLst>
            </p:cNvPr>
            <p:cNvSpPr/>
            <p:nvPr/>
          </p:nvSpPr>
          <p:spPr>
            <a:xfrm rot="2886579">
              <a:off x="1938642" y="3360674"/>
              <a:ext cx="606779" cy="317958"/>
            </a:xfrm>
            <a:custGeom>
              <a:avLst/>
              <a:gdLst/>
              <a:ahLst/>
              <a:cxnLst/>
              <a:rect l="l" t="t" r="r" b="b"/>
              <a:pathLst>
                <a:path w="7351" h="3852" extrusionOk="0">
                  <a:moveTo>
                    <a:pt x="4496" y="0"/>
                  </a:moveTo>
                  <a:cubicBezTo>
                    <a:pt x="4451" y="0"/>
                    <a:pt x="4404" y="1"/>
                    <a:pt x="4357" y="2"/>
                  </a:cubicBezTo>
                  <a:cubicBezTo>
                    <a:pt x="1601" y="87"/>
                    <a:pt x="17" y="1404"/>
                    <a:pt x="1" y="3620"/>
                  </a:cubicBezTo>
                  <a:lnTo>
                    <a:pt x="170" y="3623"/>
                  </a:lnTo>
                  <a:cubicBezTo>
                    <a:pt x="186" y="620"/>
                    <a:pt x="3108" y="207"/>
                    <a:pt x="4360" y="168"/>
                  </a:cubicBezTo>
                  <a:cubicBezTo>
                    <a:pt x="4413" y="166"/>
                    <a:pt x="4464" y="165"/>
                    <a:pt x="4514" y="165"/>
                  </a:cubicBezTo>
                  <a:cubicBezTo>
                    <a:pt x="5662" y="165"/>
                    <a:pt x="6117" y="632"/>
                    <a:pt x="6628" y="1577"/>
                  </a:cubicBezTo>
                  <a:cubicBezTo>
                    <a:pt x="6989" y="2241"/>
                    <a:pt x="7181" y="3106"/>
                    <a:pt x="7132" y="3841"/>
                  </a:cubicBezTo>
                  <a:lnTo>
                    <a:pt x="7298" y="3851"/>
                  </a:lnTo>
                  <a:cubicBezTo>
                    <a:pt x="7350" y="3090"/>
                    <a:pt x="7149" y="2189"/>
                    <a:pt x="6774" y="1499"/>
                  </a:cubicBezTo>
                  <a:cubicBezTo>
                    <a:pt x="6241" y="510"/>
                    <a:pt x="5729" y="0"/>
                    <a:pt x="44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51;p119">
              <a:extLst>
                <a:ext uri="{FF2B5EF4-FFF2-40B4-BE49-F238E27FC236}">
                  <a16:creationId xmlns:a16="http://schemas.microsoft.com/office/drawing/2014/main" id="{49234CA0-3AD5-057C-DD1C-5CB176FAB92F}"/>
                </a:ext>
              </a:extLst>
            </p:cNvPr>
            <p:cNvSpPr/>
            <p:nvPr/>
          </p:nvSpPr>
          <p:spPr>
            <a:xfrm rot="2886579">
              <a:off x="1823678" y="3322492"/>
              <a:ext cx="839799" cy="390101"/>
            </a:xfrm>
            <a:custGeom>
              <a:avLst/>
              <a:gdLst/>
              <a:ahLst/>
              <a:cxnLst/>
              <a:rect l="l" t="t" r="r" b="b"/>
              <a:pathLst>
                <a:path w="10174" h="4726" extrusionOk="0">
                  <a:moveTo>
                    <a:pt x="5931" y="1"/>
                  </a:moveTo>
                  <a:cubicBezTo>
                    <a:pt x="5631" y="1"/>
                    <a:pt x="5312" y="36"/>
                    <a:pt x="4968" y="106"/>
                  </a:cubicBezTo>
                  <a:cubicBezTo>
                    <a:pt x="4786" y="142"/>
                    <a:pt x="4588" y="177"/>
                    <a:pt x="4379" y="216"/>
                  </a:cubicBezTo>
                  <a:cubicBezTo>
                    <a:pt x="3400" y="389"/>
                    <a:pt x="2183" y="607"/>
                    <a:pt x="1451" y="1202"/>
                  </a:cubicBezTo>
                  <a:cubicBezTo>
                    <a:pt x="537" y="1947"/>
                    <a:pt x="0" y="3151"/>
                    <a:pt x="16" y="4426"/>
                  </a:cubicBezTo>
                  <a:lnTo>
                    <a:pt x="182" y="4426"/>
                  </a:lnTo>
                  <a:cubicBezTo>
                    <a:pt x="169" y="3200"/>
                    <a:pt x="683" y="2045"/>
                    <a:pt x="1559" y="1329"/>
                  </a:cubicBezTo>
                  <a:cubicBezTo>
                    <a:pt x="2255" y="763"/>
                    <a:pt x="3449" y="548"/>
                    <a:pt x="4409" y="379"/>
                  </a:cubicBezTo>
                  <a:cubicBezTo>
                    <a:pt x="4617" y="340"/>
                    <a:pt x="4819" y="307"/>
                    <a:pt x="5001" y="268"/>
                  </a:cubicBezTo>
                  <a:cubicBezTo>
                    <a:pt x="5329" y="203"/>
                    <a:pt x="5634" y="169"/>
                    <a:pt x="5921" y="169"/>
                  </a:cubicBezTo>
                  <a:cubicBezTo>
                    <a:pt x="6868" y="169"/>
                    <a:pt x="7615" y="538"/>
                    <a:pt x="8365" y="1345"/>
                  </a:cubicBezTo>
                  <a:cubicBezTo>
                    <a:pt x="9100" y="2136"/>
                    <a:pt x="9715" y="3398"/>
                    <a:pt x="10011" y="4726"/>
                  </a:cubicBezTo>
                  <a:lnTo>
                    <a:pt x="10174" y="4690"/>
                  </a:lnTo>
                  <a:cubicBezTo>
                    <a:pt x="9871" y="3337"/>
                    <a:pt x="9240" y="2042"/>
                    <a:pt x="8485" y="1231"/>
                  </a:cubicBezTo>
                  <a:cubicBezTo>
                    <a:pt x="7703" y="390"/>
                    <a:pt x="6922"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52;p119">
              <a:extLst>
                <a:ext uri="{FF2B5EF4-FFF2-40B4-BE49-F238E27FC236}">
                  <a16:creationId xmlns:a16="http://schemas.microsoft.com/office/drawing/2014/main" id="{CB9705D8-9C63-333F-A5A3-CA93593DB5C1}"/>
                </a:ext>
              </a:extLst>
            </p:cNvPr>
            <p:cNvSpPr/>
            <p:nvPr/>
          </p:nvSpPr>
          <p:spPr>
            <a:xfrm rot="2886579">
              <a:off x="1780007" y="3229132"/>
              <a:ext cx="998036" cy="498481"/>
            </a:xfrm>
            <a:custGeom>
              <a:avLst/>
              <a:gdLst/>
              <a:ahLst/>
              <a:cxnLst/>
              <a:rect l="l" t="t" r="r" b="b"/>
              <a:pathLst>
                <a:path w="12091" h="6039" extrusionOk="0">
                  <a:moveTo>
                    <a:pt x="6742" y="1"/>
                  </a:moveTo>
                  <a:cubicBezTo>
                    <a:pt x="6174" y="1"/>
                    <a:pt x="5550" y="116"/>
                    <a:pt x="4916" y="348"/>
                  </a:cubicBezTo>
                  <a:cubicBezTo>
                    <a:pt x="4783" y="397"/>
                    <a:pt x="4649" y="445"/>
                    <a:pt x="4513" y="494"/>
                  </a:cubicBezTo>
                  <a:cubicBezTo>
                    <a:pt x="3329" y="914"/>
                    <a:pt x="2108" y="1350"/>
                    <a:pt x="1422" y="2450"/>
                  </a:cubicBezTo>
                  <a:lnTo>
                    <a:pt x="1341" y="2577"/>
                  </a:lnTo>
                  <a:cubicBezTo>
                    <a:pt x="713" y="3582"/>
                    <a:pt x="0" y="4724"/>
                    <a:pt x="29" y="5947"/>
                  </a:cubicBezTo>
                  <a:lnTo>
                    <a:pt x="199" y="5941"/>
                  </a:lnTo>
                  <a:cubicBezTo>
                    <a:pt x="166" y="4769"/>
                    <a:pt x="866" y="3650"/>
                    <a:pt x="1484" y="2664"/>
                  </a:cubicBezTo>
                  <a:lnTo>
                    <a:pt x="1562" y="2538"/>
                  </a:lnTo>
                  <a:cubicBezTo>
                    <a:pt x="2219" y="1487"/>
                    <a:pt x="3413" y="1064"/>
                    <a:pt x="4568" y="650"/>
                  </a:cubicBezTo>
                  <a:cubicBezTo>
                    <a:pt x="4705" y="602"/>
                    <a:pt x="4838" y="553"/>
                    <a:pt x="4972" y="507"/>
                  </a:cubicBezTo>
                  <a:cubicBezTo>
                    <a:pt x="5590" y="281"/>
                    <a:pt x="6196" y="168"/>
                    <a:pt x="6744" y="168"/>
                  </a:cubicBezTo>
                  <a:cubicBezTo>
                    <a:pt x="7316" y="168"/>
                    <a:pt x="7823" y="291"/>
                    <a:pt x="8215" y="537"/>
                  </a:cubicBezTo>
                  <a:cubicBezTo>
                    <a:pt x="9419" y="1288"/>
                    <a:pt x="10298" y="2547"/>
                    <a:pt x="10821" y="3471"/>
                  </a:cubicBezTo>
                  <a:cubicBezTo>
                    <a:pt x="10913" y="3631"/>
                    <a:pt x="11017" y="3793"/>
                    <a:pt x="11114" y="3953"/>
                  </a:cubicBezTo>
                  <a:cubicBezTo>
                    <a:pt x="11280" y="4220"/>
                    <a:pt x="11453" y="4493"/>
                    <a:pt x="11579" y="4763"/>
                  </a:cubicBezTo>
                  <a:cubicBezTo>
                    <a:pt x="11661" y="4939"/>
                    <a:pt x="11706" y="5163"/>
                    <a:pt x="11749" y="5375"/>
                  </a:cubicBezTo>
                  <a:cubicBezTo>
                    <a:pt x="11797" y="5612"/>
                    <a:pt x="11846" y="5853"/>
                    <a:pt x="11944" y="6038"/>
                  </a:cubicBezTo>
                  <a:lnTo>
                    <a:pt x="12090" y="5960"/>
                  </a:lnTo>
                  <a:cubicBezTo>
                    <a:pt x="12002" y="5798"/>
                    <a:pt x="11960" y="5576"/>
                    <a:pt x="11911" y="5342"/>
                  </a:cubicBezTo>
                  <a:cubicBezTo>
                    <a:pt x="11866" y="5121"/>
                    <a:pt x="11820" y="4887"/>
                    <a:pt x="11729" y="4695"/>
                  </a:cubicBezTo>
                  <a:cubicBezTo>
                    <a:pt x="11602" y="4415"/>
                    <a:pt x="11427" y="4135"/>
                    <a:pt x="11254" y="3865"/>
                  </a:cubicBezTo>
                  <a:cubicBezTo>
                    <a:pt x="11157" y="3706"/>
                    <a:pt x="11056" y="3546"/>
                    <a:pt x="10968" y="3390"/>
                  </a:cubicBezTo>
                  <a:cubicBezTo>
                    <a:pt x="10431" y="2446"/>
                    <a:pt x="9536" y="1165"/>
                    <a:pt x="8306" y="393"/>
                  </a:cubicBezTo>
                  <a:cubicBezTo>
                    <a:pt x="7887" y="132"/>
                    <a:pt x="7346"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53;p119">
              <a:extLst>
                <a:ext uri="{FF2B5EF4-FFF2-40B4-BE49-F238E27FC236}">
                  <a16:creationId xmlns:a16="http://schemas.microsoft.com/office/drawing/2014/main" id="{50555341-F22F-8914-4595-3C57637C5658}"/>
                </a:ext>
              </a:extLst>
            </p:cNvPr>
            <p:cNvSpPr/>
            <p:nvPr/>
          </p:nvSpPr>
          <p:spPr>
            <a:xfrm rot="2886579">
              <a:off x="1704892" y="3154809"/>
              <a:ext cx="1173936" cy="622214"/>
            </a:xfrm>
            <a:custGeom>
              <a:avLst/>
              <a:gdLst/>
              <a:ahLst/>
              <a:cxnLst/>
              <a:rect l="l" t="t" r="r" b="b"/>
              <a:pathLst>
                <a:path w="14222" h="7538" extrusionOk="0">
                  <a:moveTo>
                    <a:pt x="8255" y="1"/>
                  </a:moveTo>
                  <a:cubicBezTo>
                    <a:pt x="7349" y="1"/>
                    <a:pt x="6343" y="179"/>
                    <a:pt x="5587" y="429"/>
                  </a:cubicBezTo>
                  <a:cubicBezTo>
                    <a:pt x="3941" y="972"/>
                    <a:pt x="2239" y="1626"/>
                    <a:pt x="1143" y="3090"/>
                  </a:cubicBezTo>
                  <a:cubicBezTo>
                    <a:pt x="755" y="3608"/>
                    <a:pt x="567" y="4223"/>
                    <a:pt x="407" y="4808"/>
                  </a:cubicBezTo>
                  <a:cubicBezTo>
                    <a:pt x="254" y="5365"/>
                    <a:pt x="1" y="6412"/>
                    <a:pt x="40" y="7138"/>
                  </a:cubicBezTo>
                  <a:lnTo>
                    <a:pt x="206" y="7131"/>
                  </a:lnTo>
                  <a:cubicBezTo>
                    <a:pt x="170" y="6425"/>
                    <a:pt x="417" y="5400"/>
                    <a:pt x="567" y="4850"/>
                  </a:cubicBezTo>
                  <a:cubicBezTo>
                    <a:pt x="723" y="4281"/>
                    <a:pt x="905" y="3686"/>
                    <a:pt x="1276" y="3191"/>
                  </a:cubicBezTo>
                  <a:cubicBezTo>
                    <a:pt x="2346" y="1763"/>
                    <a:pt x="3950" y="1145"/>
                    <a:pt x="5639" y="588"/>
                  </a:cubicBezTo>
                  <a:cubicBezTo>
                    <a:pt x="6383" y="342"/>
                    <a:pt x="7369" y="166"/>
                    <a:pt x="8253" y="166"/>
                  </a:cubicBezTo>
                  <a:cubicBezTo>
                    <a:pt x="8710" y="166"/>
                    <a:pt x="9139" y="213"/>
                    <a:pt x="9494" y="322"/>
                  </a:cubicBezTo>
                  <a:cubicBezTo>
                    <a:pt x="10548" y="647"/>
                    <a:pt x="11684" y="1792"/>
                    <a:pt x="12963" y="3832"/>
                  </a:cubicBezTo>
                  <a:cubicBezTo>
                    <a:pt x="13288" y="4353"/>
                    <a:pt x="13408" y="4883"/>
                    <a:pt x="13538" y="5446"/>
                  </a:cubicBezTo>
                  <a:cubicBezTo>
                    <a:pt x="13597" y="5703"/>
                    <a:pt x="13659" y="5970"/>
                    <a:pt x="13743" y="6240"/>
                  </a:cubicBezTo>
                  <a:cubicBezTo>
                    <a:pt x="13773" y="6344"/>
                    <a:pt x="13821" y="6542"/>
                    <a:pt x="13870" y="6751"/>
                  </a:cubicBezTo>
                  <a:cubicBezTo>
                    <a:pt x="14017" y="7372"/>
                    <a:pt x="14056" y="7496"/>
                    <a:pt x="14105" y="7538"/>
                  </a:cubicBezTo>
                  <a:lnTo>
                    <a:pt x="14222" y="7417"/>
                  </a:lnTo>
                  <a:cubicBezTo>
                    <a:pt x="14186" y="7362"/>
                    <a:pt x="14095" y="6972"/>
                    <a:pt x="14033" y="6711"/>
                  </a:cubicBezTo>
                  <a:cubicBezTo>
                    <a:pt x="13981" y="6500"/>
                    <a:pt x="13935" y="6298"/>
                    <a:pt x="13903" y="6191"/>
                  </a:cubicBezTo>
                  <a:cubicBezTo>
                    <a:pt x="13821" y="5927"/>
                    <a:pt x="13760" y="5664"/>
                    <a:pt x="13701" y="5407"/>
                  </a:cubicBezTo>
                  <a:cubicBezTo>
                    <a:pt x="13568" y="4831"/>
                    <a:pt x="13444" y="4288"/>
                    <a:pt x="13102" y="3744"/>
                  </a:cubicBezTo>
                  <a:cubicBezTo>
                    <a:pt x="11801" y="1669"/>
                    <a:pt x="10636" y="497"/>
                    <a:pt x="9543" y="162"/>
                  </a:cubicBezTo>
                  <a:cubicBezTo>
                    <a:pt x="9174" y="49"/>
                    <a:pt x="8728" y="1"/>
                    <a:pt x="8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54;p119">
              <a:extLst>
                <a:ext uri="{FF2B5EF4-FFF2-40B4-BE49-F238E27FC236}">
                  <a16:creationId xmlns:a16="http://schemas.microsoft.com/office/drawing/2014/main" id="{A5A8E711-729F-ED9F-63FE-8455499C1294}"/>
                </a:ext>
              </a:extLst>
            </p:cNvPr>
            <p:cNvSpPr/>
            <p:nvPr/>
          </p:nvSpPr>
          <p:spPr>
            <a:xfrm rot="2886579">
              <a:off x="1666664" y="3042146"/>
              <a:ext cx="1334566" cy="734556"/>
            </a:xfrm>
            <a:custGeom>
              <a:avLst/>
              <a:gdLst/>
              <a:ahLst/>
              <a:cxnLst/>
              <a:rect l="l" t="t" r="r" b="b"/>
              <a:pathLst>
                <a:path w="16168" h="8899" extrusionOk="0">
                  <a:moveTo>
                    <a:pt x="10128" y="1"/>
                  </a:moveTo>
                  <a:cubicBezTo>
                    <a:pt x="8739" y="1"/>
                    <a:pt x="7144" y="695"/>
                    <a:pt x="5912" y="1230"/>
                  </a:cubicBezTo>
                  <a:cubicBezTo>
                    <a:pt x="5779" y="1289"/>
                    <a:pt x="5652" y="1344"/>
                    <a:pt x="5532" y="1396"/>
                  </a:cubicBezTo>
                  <a:cubicBezTo>
                    <a:pt x="5405" y="1451"/>
                    <a:pt x="5275" y="1507"/>
                    <a:pt x="5138" y="1562"/>
                  </a:cubicBezTo>
                  <a:cubicBezTo>
                    <a:pt x="3817" y="2118"/>
                    <a:pt x="2005" y="2876"/>
                    <a:pt x="1396" y="4139"/>
                  </a:cubicBezTo>
                  <a:cubicBezTo>
                    <a:pt x="814" y="5349"/>
                    <a:pt x="127" y="7347"/>
                    <a:pt x="1" y="8869"/>
                  </a:cubicBezTo>
                  <a:lnTo>
                    <a:pt x="166" y="8882"/>
                  </a:lnTo>
                  <a:cubicBezTo>
                    <a:pt x="290" y="7383"/>
                    <a:pt x="970" y="5408"/>
                    <a:pt x="1546" y="4210"/>
                  </a:cubicBezTo>
                  <a:cubicBezTo>
                    <a:pt x="2128" y="3007"/>
                    <a:pt x="3905" y="2262"/>
                    <a:pt x="5200" y="1715"/>
                  </a:cubicBezTo>
                  <a:cubicBezTo>
                    <a:pt x="5340" y="1660"/>
                    <a:pt x="5470" y="1604"/>
                    <a:pt x="5597" y="1549"/>
                  </a:cubicBezTo>
                  <a:cubicBezTo>
                    <a:pt x="5717" y="1497"/>
                    <a:pt x="5847" y="1442"/>
                    <a:pt x="5977" y="1383"/>
                  </a:cubicBezTo>
                  <a:cubicBezTo>
                    <a:pt x="7197" y="853"/>
                    <a:pt x="8776" y="166"/>
                    <a:pt x="10130" y="166"/>
                  </a:cubicBezTo>
                  <a:cubicBezTo>
                    <a:pt x="10470" y="166"/>
                    <a:pt x="10796" y="210"/>
                    <a:pt x="11098" y="309"/>
                  </a:cubicBezTo>
                  <a:cubicBezTo>
                    <a:pt x="12950" y="924"/>
                    <a:pt x="14284" y="2476"/>
                    <a:pt x="15058" y="4916"/>
                  </a:cubicBezTo>
                  <a:cubicBezTo>
                    <a:pt x="15276" y="5606"/>
                    <a:pt x="15435" y="6371"/>
                    <a:pt x="15591" y="7113"/>
                  </a:cubicBezTo>
                  <a:cubicBezTo>
                    <a:pt x="15722" y="7747"/>
                    <a:pt x="15848" y="8342"/>
                    <a:pt x="16005" y="8899"/>
                  </a:cubicBezTo>
                  <a:lnTo>
                    <a:pt x="16167" y="8853"/>
                  </a:lnTo>
                  <a:cubicBezTo>
                    <a:pt x="16008" y="8303"/>
                    <a:pt x="15884" y="7708"/>
                    <a:pt x="15754" y="7077"/>
                  </a:cubicBezTo>
                  <a:cubicBezTo>
                    <a:pt x="15598" y="6335"/>
                    <a:pt x="15439" y="5564"/>
                    <a:pt x="15217" y="4864"/>
                  </a:cubicBezTo>
                  <a:cubicBezTo>
                    <a:pt x="14423" y="2372"/>
                    <a:pt x="13057" y="784"/>
                    <a:pt x="11150" y="153"/>
                  </a:cubicBezTo>
                  <a:cubicBezTo>
                    <a:pt x="10830" y="47"/>
                    <a:pt x="10486" y="1"/>
                    <a:pt x="10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55;p119">
              <a:extLst>
                <a:ext uri="{FF2B5EF4-FFF2-40B4-BE49-F238E27FC236}">
                  <a16:creationId xmlns:a16="http://schemas.microsoft.com/office/drawing/2014/main" id="{D1BA0256-2250-523A-9F87-0D17E7DA803D}"/>
                </a:ext>
              </a:extLst>
            </p:cNvPr>
            <p:cNvSpPr/>
            <p:nvPr/>
          </p:nvSpPr>
          <p:spPr>
            <a:xfrm rot="2886579">
              <a:off x="1572435" y="2955074"/>
              <a:ext cx="1513934" cy="838231"/>
            </a:xfrm>
            <a:custGeom>
              <a:avLst/>
              <a:gdLst/>
              <a:ahLst/>
              <a:cxnLst/>
              <a:rect l="l" t="t" r="r" b="b"/>
              <a:pathLst>
                <a:path w="18341" h="10155" extrusionOk="0">
                  <a:moveTo>
                    <a:pt x="11725" y="1"/>
                  </a:moveTo>
                  <a:cubicBezTo>
                    <a:pt x="10806" y="1"/>
                    <a:pt x="9912" y="223"/>
                    <a:pt x="9048" y="440"/>
                  </a:cubicBezTo>
                  <a:lnTo>
                    <a:pt x="8739" y="514"/>
                  </a:lnTo>
                  <a:cubicBezTo>
                    <a:pt x="6699" y="1015"/>
                    <a:pt x="3908" y="1702"/>
                    <a:pt x="2248" y="3602"/>
                  </a:cubicBezTo>
                  <a:cubicBezTo>
                    <a:pt x="2161" y="3703"/>
                    <a:pt x="2063" y="3804"/>
                    <a:pt x="1965" y="3911"/>
                  </a:cubicBezTo>
                  <a:cubicBezTo>
                    <a:pt x="1643" y="4256"/>
                    <a:pt x="1311" y="4614"/>
                    <a:pt x="1123" y="5011"/>
                  </a:cubicBezTo>
                  <a:cubicBezTo>
                    <a:pt x="1002" y="5274"/>
                    <a:pt x="960" y="5574"/>
                    <a:pt x="921" y="5863"/>
                  </a:cubicBezTo>
                  <a:cubicBezTo>
                    <a:pt x="892" y="6065"/>
                    <a:pt x="866" y="6254"/>
                    <a:pt x="817" y="6429"/>
                  </a:cubicBezTo>
                  <a:cubicBezTo>
                    <a:pt x="752" y="6664"/>
                    <a:pt x="670" y="6914"/>
                    <a:pt x="586" y="7178"/>
                  </a:cubicBezTo>
                  <a:cubicBezTo>
                    <a:pt x="309" y="8033"/>
                    <a:pt x="0" y="9006"/>
                    <a:pt x="39" y="9810"/>
                  </a:cubicBezTo>
                  <a:lnTo>
                    <a:pt x="205" y="9800"/>
                  </a:lnTo>
                  <a:cubicBezTo>
                    <a:pt x="166" y="9026"/>
                    <a:pt x="472" y="8072"/>
                    <a:pt x="742" y="7230"/>
                  </a:cubicBezTo>
                  <a:cubicBezTo>
                    <a:pt x="830" y="6963"/>
                    <a:pt x="908" y="6709"/>
                    <a:pt x="976" y="6475"/>
                  </a:cubicBezTo>
                  <a:cubicBezTo>
                    <a:pt x="1028" y="6286"/>
                    <a:pt x="1058" y="6084"/>
                    <a:pt x="1084" y="5886"/>
                  </a:cubicBezTo>
                  <a:cubicBezTo>
                    <a:pt x="1123" y="5609"/>
                    <a:pt x="1162" y="5323"/>
                    <a:pt x="1276" y="5082"/>
                  </a:cubicBezTo>
                  <a:cubicBezTo>
                    <a:pt x="1451" y="4708"/>
                    <a:pt x="1773" y="4360"/>
                    <a:pt x="2086" y="4025"/>
                  </a:cubicBezTo>
                  <a:cubicBezTo>
                    <a:pt x="2187" y="3918"/>
                    <a:pt x="2284" y="3814"/>
                    <a:pt x="2372" y="3709"/>
                  </a:cubicBezTo>
                  <a:cubicBezTo>
                    <a:pt x="3999" y="1852"/>
                    <a:pt x="6761" y="1172"/>
                    <a:pt x="8778" y="677"/>
                  </a:cubicBezTo>
                  <a:lnTo>
                    <a:pt x="9087" y="599"/>
                  </a:lnTo>
                  <a:cubicBezTo>
                    <a:pt x="9943" y="388"/>
                    <a:pt x="10825" y="167"/>
                    <a:pt x="11722" y="167"/>
                  </a:cubicBezTo>
                  <a:cubicBezTo>
                    <a:pt x="11808" y="167"/>
                    <a:pt x="11894" y="169"/>
                    <a:pt x="11980" y="173"/>
                  </a:cubicBezTo>
                  <a:cubicBezTo>
                    <a:pt x="12835" y="215"/>
                    <a:pt x="13310" y="580"/>
                    <a:pt x="13971" y="1081"/>
                  </a:cubicBezTo>
                  <a:lnTo>
                    <a:pt x="14003" y="1107"/>
                  </a:lnTo>
                  <a:cubicBezTo>
                    <a:pt x="14690" y="1630"/>
                    <a:pt x="15305" y="2118"/>
                    <a:pt x="15887" y="2808"/>
                  </a:cubicBezTo>
                  <a:cubicBezTo>
                    <a:pt x="16453" y="3475"/>
                    <a:pt x="16730" y="4230"/>
                    <a:pt x="17019" y="5034"/>
                  </a:cubicBezTo>
                  <a:lnTo>
                    <a:pt x="17111" y="5287"/>
                  </a:lnTo>
                  <a:cubicBezTo>
                    <a:pt x="17693" y="6865"/>
                    <a:pt x="17917" y="8388"/>
                    <a:pt x="18152" y="9998"/>
                  </a:cubicBezTo>
                  <a:lnTo>
                    <a:pt x="18174" y="10155"/>
                  </a:lnTo>
                  <a:lnTo>
                    <a:pt x="18340" y="10129"/>
                  </a:lnTo>
                  <a:lnTo>
                    <a:pt x="18318" y="9976"/>
                  </a:lnTo>
                  <a:cubicBezTo>
                    <a:pt x="18080" y="8355"/>
                    <a:pt x="17856" y="6826"/>
                    <a:pt x="17267" y="5229"/>
                  </a:cubicBezTo>
                  <a:lnTo>
                    <a:pt x="17176" y="4978"/>
                  </a:lnTo>
                  <a:cubicBezTo>
                    <a:pt x="16880" y="4162"/>
                    <a:pt x="16600" y="3391"/>
                    <a:pt x="16014" y="2698"/>
                  </a:cubicBezTo>
                  <a:cubicBezTo>
                    <a:pt x="15422" y="1998"/>
                    <a:pt x="14797" y="1504"/>
                    <a:pt x="14104" y="973"/>
                  </a:cubicBezTo>
                  <a:lnTo>
                    <a:pt x="14072" y="950"/>
                  </a:lnTo>
                  <a:cubicBezTo>
                    <a:pt x="13388" y="430"/>
                    <a:pt x="12894" y="52"/>
                    <a:pt x="11989" y="7"/>
                  </a:cubicBezTo>
                  <a:cubicBezTo>
                    <a:pt x="11901" y="3"/>
                    <a:pt x="11813" y="1"/>
                    <a:pt x="11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56;p119">
              <a:extLst>
                <a:ext uri="{FF2B5EF4-FFF2-40B4-BE49-F238E27FC236}">
                  <a16:creationId xmlns:a16="http://schemas.microsoft.com/office/drawing/2014/main" id="{A64A8E19-4632-8318-F5A0-E850D8AA869D}"/>
                </a:ext>
              </a:extLst>
            </p:cNvPr>
            <p:cNvSpPr/>
            <p:nvPr/>
          </p:nvSpPr>
          <p:spPr>
            <a:xfrm rot="2886579">
              <a:off x="1490221" y="2876232"/>
              <a:ext cx="1742249" cy="942154"/>
            </a:xfrm>
            <a:custGeom>
              <a:avLst/>
              <a:gdLst/>
              <a:ahLst/>
              <a:cxnLst/>
              <a:rect l="l" t="t" r="r" b="b"/>
              <a:pathLst>
                <a:path w="21107" h="11414" extrusionOk="0">
                  <a:moveTo>
                    <a:pt x="11386" y="0"/>
                  </a:moveTo>
                  <a:cubicBezTo>
                    <a:pt x="10209" y="0"/>
                    <a:pt x="9074" y="222"/>
                    <a:pt x="7874" y="667"/>
                  </a:cubicBezTo>
                  <a:cubicBezTo>
                    <a:pt x="5909" y="1396"/>
                    <a:pt x="3830" y="2720"/>
                    <a:pt x="2021" y="4395"/>
                  </a:cubicBezTo>
                  <a:cubicBezTo>
                    <a:pt x="255" y="6032"/>
                    <a:pt x="59" y="8397"/>
                    <a:pt x="1" y="10880"/>
                  </a:cubicBezTo>
                  <a:lnTo>
                    <a:pt x="167" y="10886"/>
                  </a:lnTo>
                  <a:cubicBezTo>
                    <a:pt x="225" y="8440"/>
                    <a:pt x="417" y="6110"/>
                    <a:pt x="2135" y="4516"/>
                  </a:cubicBezTo>
                  <a:cubicBezTo>
                    <a:pt x="3928" y="2857"/>
                    <a:pt x="5987" y="1545"/>
                    <a:pt x="7933" y="823"/>
                  </a:cubicBezTo>
                  <a:cubicBezTo>
                    <a:pt x="9112" y="385"/>
                    <a:pt x="10229" y="168"/>
                    <a:pt x="11385" y="168"/>
                  </a:cubicBezTo>
                  <a:cubicBezTo>
                    <a:pt x="12421" y="168"/>
                    <a:pt x="13488" y="342"/>
                    <a:pt x="14661" y="690"/>
                  </a:cubicBezTo>
                  <a:cubicBezTo>
                    <a:pt x="16509" y="1236"/>
                    <a:pt x="18380" y="2957"/>
                    <a:pt x="19018" y="4691"/>
                  </a:cubicBezTo>
                  <a:cubicBezTo>
                    <a:pt x="19476" y="5938"/>
                    <a:pt x="19818" y="7262"/>
                    <a:pt x="20150" y="8544"/>
                  </a:cubicBezTo>
                  <a:cubicBezTo>
                    <a:pt x="20397" y="9497"/>
                    <a:pt x="20651" y="10483"/>
                    <a:pt x="20947" y="11413"/>
                  </a:cubicBezTo>
                  <a:lnTo>
                    <a:pt x="21106" y="11364"/>
                  </a:lnTo>
                  <a:cubicBezTo>
                    <a:pt x="20810" y="10437"/>
                    <a:pt x="20557" y="9451"/>
                    <a:pt x="20309" y="8501"/>
                  </a:cubicBezTo>
                  <a:cubicBezTo>
                    <a:pt x="19977" y="7216"/>
                    <a:pt x="19633" y="5886"/>
                    <a:pt x="19174" y="4633"/>
                  </a:cubicBezTo>
                  <a:cubicBezTo>
                    <a:pt x="18520" y="2857"/>
                    <a:pt x="16600" y="1093"/>
                    <a:pt x="14710" y="530"/>
                  </a:cubicBezTo>
                  <a:cubicBezTo>
                    <a:pt x="13520" y="177"/>
                    <a:pt x="12437" y="0"/>
                    <a:pt x="1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57;p119">
              <a:extLst>
                <a:ext uri="{FF2B5EF4-FFF2-40B4-BE49-F238E27FC236}">
                  <a16:creationId xmlns:a16="http://schemas.microsoft.com/office/drawing/2014/main" id="{C858F4B9-D9F8-2581-EB1B-347A9C999607}"/>
                </a:ext>
              </a:extLst>
            </p:cNvPr>
            <p:cNvSpPr/>
            <p:nvPr/>
          </p:nvSpPr>
          <p:spPr>
            <a:xfrm rot="2886579">
              <a:off x="1450047" y="2767420"/>
              <a:ext cx="1898505" cy="1092466"/>
            </a:xfrm>
            <a:custGeom>
              <a:avLst/>
              <a:gdLst/>
              <a:ahLst/>
              <a:cxnLst/>
              <a:rect l="l" t="t" r="r" b="b"/>
              <a:pathLst>
                <a:path w="23000" h="13235" extrusionOk="0">
                  <a:moveTo>
                    <a:pt x="13788" y="1"/>
                  </a:moveTo>
                  <a:cubicBezTo>
                    <a:pt x="13285" y="1"/>
                    <a:pt x="12787" y="66"/>
                    <a:pt x="12302" y="129"/>
                  </a:cubicBezTo>
                  <a:cubicBezTo>
                    <a:pt x="12152" y="149"/>
                    <a:pt x="12002" y="168"/>
                    <a:pt x="11856" y="188"/>
                  </a:cubicBezTo>
                  <a:cubicBezTo>
                    <a:pt x="11544" y="224"/>
                    <a:pt x="11222" y="237"/>
                    <a:pt x="10913" y="250"/>
                  </a:cubicBezTo>
                  <a:cubicBezTo>
                    <a:pt x="10405" y="272"/>
                    <a:pt x="9881" y="295"/>
                    <a:pt x="9377" y="419"/>
                  </a:cubicBezTo>
                  <a:cubicBezTo>
                    <a:pt x="7919" y="783"/>
                    <a:pt x="6768" y="1629"/>
                    <a:pt x="5928" y="2329"/>
                  </a:cubicBezTo>
                  <a:cubicBezTo>
                    <a:pt x="5473" y="2709"/>
                    <a:pt x="5063" y="3145"/>
                    <a:pt x="4669" y="3568"/>
                  </a:cubicBezTo>
                  <a:cubicBezTo>
                    <a:pt x="4152" y="4121"/>
                    <a:pt x="3615" y="4691"/>
                    <a:pt x="2974" y="5133"/>
                  </a:cubicBezTo>
                  <a:cubicBezTo>
                    <a:pt x="2304" y="5592"/>
                    <a:pt x="1757" y="6034"/>
                    <a:pt x="1266" y="6708"/>
                  </a:cubicBezTo>
                  <a:cubicBezTo>
                    <a:pt x="862" y="7264"/>
                    <a:pt x="755" y="7902"/>
                    <a:pt x="654" y="8517"/>
                  </a:cubicBezTo>
                  <a:cubicBezTo>
                    <a:pt x="612" y="8761"/>
                    <a:pt x="570" y="9014"/>
                    <a:pt x="511" y="9262"/>
                  </a:cubicBezTo>
                  <a:cubicBezTo>
                    <a:pt x="413" y="9662"/>
                    <a:pt x="378" y="10124"/>
                    <a:pt x="342" y="10573"/>
                  </a:cubicBezTo>
                  <a:cubicBezTo>
                    <a:pt x="290" y="11220"/>
                    <a:pt x="238" y="11887"/>
                    <a:pt x="0" y="12372"/>
                  </a:cubicBezTo>
                  <a:lnTo>
                    <a:pt x="147" y="12444"/>
                  </a:lnTo>
                  <a:cubicBezTo>
                    <a:pt x="400" y="11933"/>
                    <a:pt x="456" y="11246"/>
                    <a:pt x="508" y="10586"/>
                  </a:cubicBezTo>
                  <a:cubicBezTo>
                    <a:pt x="540" y="10143"/>
                    <a:pt x="576" y="9688"/>
                    <a:pt x="670" y="9301"/>
                  </a:cubicBezTo>
                  <a:cubicBezTo>
                    <a:pt x="732" y="9050"/>
                    <a:pt x="775" y="8793"/>
                    <a:pt x="817" y="8546"/>
                  </a:cubicBezTo>
                  <a:cubicBezTo>
                    <a:pt x="921" y="7921"/>
                    <a:pt x="1019" y="7329"/>
                    <a:pt x="1399" y="6805"/>
                  </a:cubicBezTo>
                  <a:cubicBezTo>
                    <a:pt x="1878" y="6151"/>
                    <a:pt x="2392" y="5732"/>
                    <a:pt x="3068" y="5270"/>
                  </a:cubicBezTo>
                  <a:cubicBezTo>
                    <a:pt x="3726" y="4817"/>
                    <a:pt x="4266" y="4238"/>
                    <a:pt x="4789" y="3682"/>
                  </a:cubicBezTo>
                  <a:cubicBezTo>
                    <a:pt x="5183" y="3262"/>
                    <a:pt x="5587" y="2830"/>
                    <a:pt x="6036" y="2455"/>
                  </a:cubicBezTo>
                  <a:cubicBezTo>
                    <a:pt x="6862" y="1769"/>
                    <a:pt x="7991" y="936"/>
                    <a:pt x="9416" y="581"/>
                  </a:cubicBezTo>
                  <a:cubicBezTo>
                    <a:pt x="9904" y="461"/>
                    <a:pt x="10421" y="438"/>
                    <a:pt x="10919" y="415"/>
                  </a:cubicBezTo>
                  <a:cubicBezTo>
                    <a:pt x="11235" y="402"/>
                    <a:pt x="11557" y="389"/>
                    <a:pt x="11876" y="350"/>
                  </a:cubicBezTo>
                  <a:cubicBezTo>
                    <a:pt x="12025" y="334"/>
                    <a:pt x="12175" y="315"/>
                    <a:pt x="12325" y="295"/>
                  </a:cubicBezTo>
                  <a:cubicBezTo>
                    <a:pt x="12802" y="232"/>
                    <a:pt x="13293" y="167"/>
                    <a:pt x="13785" y="167"/>
                  </a:cubicBezTo>
                  <a:cubicBezTo>
                    <a:pt x="13950" y="167"/>
                    <a:pt x="14115" y="174"/>
                    <a:pt x="14280" y="191"/>
                  </a:cubicBezTo>
                  <a:cubicBezTo>
                    <a:pt x="15178" y="285"/>
                    <a:pt x="17420" y="656"/>
                    <a:pt x="18773" y="2062"/>
                  </a:cubicBezTo>
                  <a:cubicBezTo>
                    <a:pt x="19102" y="2400"/>
                    <a:pt x="19691" y="3054"/>
                    <a:pt x="19957" y="3627"/>
                  </a:cubicBezTo>
                  <a:cubicBezTo>
                    <a:pt x="20045" y="3812"/>
                    <a:pt x="20120" y="4004"/>
                    <a:pt x="20192" y="4186"/>
                  </a:cubicBezTo>
                  <a:cubicBezTo>
                    <a:pt x="20328" y="4538"/>
                    <a:pt x="20468" y="4899"/>
                    <a:pt x="20702" y="5244"/>
                  </a:cubicBezTo>
                  <a:cubicBezTo>
                    <a:pt x="21382" y="6246"/>
                    <a:pt x="21685" y="7472"/>
                    <a:pt x="21978" y="8653"/>
                  </a:cubicBezTo>
                  <a:cubicBezTo>
                    <a:pt x="22020" y="8839"/>
                    <a:pt x="22066" y="9021"/>
                    <a:pt x="22114" y="9200"/>
                  </a:cubicBezTo>
                  <a:cubicBezTo>
                    <a:pt x="22147" y="9337"/>
                    <a:pt x="22183" y="9470"/>
                    <a:pt x="22219" y="9607"/>
                  </a:cubicBezTo>
                  <a:cubicBezTo>
                    <a:pt x="22388" y="10251"/>
                    <a:pt x="22563" y="10915"/>
                    <a:pt x="22632" y="11575"/>
                  </a:cubicBezTo>
                  <a:cubicBezTo>
                    <a:pt x="22648" y="11731"/>
                    <a:pt x="22651" y="11894"/>
                    <a:pt x="22658" y="12070"/>
                  </a:cubicBezTo>
                  <a:cubicBezTo>
                    <a:pt x="22668" y="12483"/>
                    <a:pt x="22677" y="12909"/>
                    <a:pt x="22853" y="13234"/>
                  </a:cubicBezTo>
                  <a:lnTo>
                    <a:pt x="22999" y="13156"/>
                  </a:lnTo>
                  <a:cubicBezTo>
                    <a:pt x="22843" y="12863"/>
                    <a:pt x="22833" y="12457"/>
                    <a:pt x="22824" y="12066"/>
                  </a:cubicBezTo>
                  <a:cubicBezTo>
                    <a:pt x="22817" y="11894"/>
                    <a:pt x="22814" y="11718"/>
                    <a:pt x="22798" y="11559"/>
                  </a:cubicBezTo>
                  <a:cubicBezTo>
                    <a:pt x="22726" y="10885"/>
                    <a:pt x="22550" y="10215"/>
                    <a:pt x="22378" y="9564"/>
                  </a:cubicBezTo>
                  <a:cubicBezTo>
                    <a:pt x="22345" y="9428"/>
                    <a:pt x="22310" y="9294"/>
                    <a:pt x="22274" y="9161"/>
                  </a:cubicBezTo>
                  <a:cubicBezTo>
                    <a:pt x="22228" y="8979"/>
                    <a:pt x="22183" y="8797"/>
                    <a:pt x="22137" y="8614"/>
                  </a:cubicBezTo>
                  <a:cubicBezTo>
                    <a:pt x="21841" y="7417"/>
                    <a:pt x="21535" y="6177"/>
                    <a:pt x="20842" y="5149"/>
                  </a:cubicBezTo>
                  <a:cubicBezTo>
                    <a:pt x="20618" y="4821"/>
                    <a:pt x="20484" y="4482"/>
                    <a:pt x="20348" y="4128"/>
                  </a:cubicBezTo>
                  <a:cubicBezTo>
                    <a:pt x="20273" y="3939"/>
                    <a:pt x="20198" y="3747"/>
                    <a:pt x="20110" y="3555"/>
                  </a:cubicBezTo>
                  <a:cubicBezTo>
                    <a:pt x="19830" y="2963"/>
                    <a:pt x="19229" y="2293"/>
                    <a:pt x="18893" y="1948"/>
                  </a:cubicBezTo>
                  <a:cubicBezTo>
                    <a:pt x="17501" y="503"/>
                    <a:pt x="15214" y="123"/>
                    <a:pt x="14296" y="25"/>
                  </a:cubicBezTo>
                  <a:cubicBezTo>
                    <a:pt x="14126" y="8"/>
                    <a:pt x="13957" y="1"/>
                    <a:pt x="13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3" name="Google Shape;733;p72"/>
          <p:cNvSpPr txBox="1">
            <a:spLocks noGrp="1"/>
          </p:cNvSpPr>
          <p:nvPr>
            <p:ph type="title"/>
          </p:nvPr>
        </p:nvSpPr>
        <p:spPr>
          <a:xfrm>
            <a:off x="2099145" y="375261"/>
            <a:ext cx="2736900" cy="48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2000" b="1" i="0" u="none" strike="noStrike" dirty="0">
                <a:solidFill>
                  <a:srgbClr val="191919"/>
                </a:solidFill>
                <a:effectLst/>
                <a:latin typeface="Microsoft JhengHei UI Light" panose="020B0304030504040204" pitchFamily="34" charset="-120"/>
                <a:ea typeface="Microsoft JhengHei UI Light" panose="020B0304030504040204" pitchFamily="34" charset="-120"/>
              </a:rPr>
              <a:t>About The Dataset</a:t>
            </a:r>
            <a:endParaRPr lang="en-ID" dirty="0">
              <a:solidFill>
                <a:schemeClr val="dk1"/>
              </a:solidFill>
              <a:latin typeface="Microsoft JhengHei UI Light" panose="020B0304030504040204" pitchFamily="34" charset="-120"/>
              <a:ea typeface="Microsoft JhengHei UI Light" panose="020B0304030504040204" pitchFamily="34" charset="-120"/>
              <a:cs typeface="Manrope"/>
              <a:sym typeface="Manrope"/>
            </a:endParaRPr>
          </a:p>
        </p:txBody>
      </p:sp>
      <p:sp>
        <p:nvSpPr>
          <p:cNvPr id="734" name="Google Shape;734;p72"/>
          <p:cNvSpPr txBox="1">
            <a:spLocks noGrp="1"/>
          </p:cNvSpPr>
          <p:nvPr>
            <p:ph type="subTitle" idx="1"/>
          </p:nvPr>
        </p:nvSpPr>
        <p:spPr>
          <a:xfrm>
            <a:off x="252837" y="1067970"/>
            <a:ext cx="2736900" cy="10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tx1"/>
                </a:solidFill>
                <a:effectLst/>
                <a:latin typeface="MS Reference Sans Serif" panose="020B0604030504040204" pitchFamily="34" charset="0"/>
              </a:rPr>
              <a:t>Data contains 29 columns with 2240 rows</a:t>
            </a:r>
            <a:endParaRPr dirty="0">
              <a:solidFill>
                <a:schemeClr val="tx1"/>
              </a:solidFill>
              <a:latin typeface="MS Reference Sans Serif" panose="020B0604030504040204" pitchFamily="34" charset="0"/>
            </a:endParaRPr>
          </a:p>
        </p:txBody>
      </p:sp>
      <p:sp>
        <p:nvSpPr>
          <p:cNvPr id="735" name="Google Shape;735;p72"/>
          <p:cNvSpPr txBox="1">
            <a:spLocks noGrp="1"/>
          </p:cNvSpPr>
          <p:nvPr>
            <p:ph type="title" idx="2"/>
          </p:nvPr>
        </p:nvSpPr>
        <p:spPr>
          <a:xfrm>
            <a:off x="5232124" y="890891"/>
            <a:ext cx="2736600" cy="48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Subsets</a:t>
            </a:r>
            <a:endParaRPr dirty="0"/>
          </a:p>
        </p:txBody>
      </p:sp>
      <p:sp>
        <p:nvSpPr>
          <p:cNvPr id="736" name="Google Shape;736;p72"/>
          <p:cNvSpPr txBox="1">
            <a:spLocks noGrp="1"/>
          </p:cNvSpPr>
          <p:nvPr>
            <p:ph type="subTitle" idx="3"/>
          </p:nvPr>
        </p:nvSpPr>
        <p:spPr>
          <a:xfrm>
            <a:off x="3263950" y="1419720"/>
            <a:ext cx="1726108" cy="27561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b="1" i="0" dirty="0">
                <a:solidFill>
                  <a:srgbClr val="3C4043"/>
                </a:solidFill>
                <a:effectLst/>
                <a:latin typeface="Inter"/>
              </a:rPr>
              <a:t>People</a:t>
            </a:r>
          </a:p>
          <a:p>
            <a:pPr marL="285750" lvl="0" indent="-285750" algn="l" rtl="0">
              <a:spcBef>
                <a:spcPts val="0"/>
              </a:spcBef>
              <a:spcAft>
                <a:spcPts val="0"/>
              </a:spcAft>
              <a:buFont typeface="Courier New" panose="02070309020205020404" pitchFamily="49" charset="0"/>
              <a:buChar char="o"/>
            </a:pPr>
            <a:r>
              <a:rPr lang="en-ID" b="0" i="0" dirty="0">
                <a:solidFill>
                  <a:srgbClr val="3C4043"/>
                </a:solidFill>
                <a:effectLst/>
                <a:latin typeface="Inter"/>
              </a:rPr>
              <a:t>ID</a:t>
            </a:r>
            <a:endParaRPr lang="en-ID" b="1" dirty="0">
              <a:solidFill>
                <a:srgbClr val="3C4043"/>
              </a:solidFill>
              <a:latin typeface="Inter"/>
            </a:endParaRPr>
          </a:p>
          <a:p>
            <a:pPr marL="285750" lvl="0" indent="-285750" algn="l" rtl="0">
              <a:spcBef>
                <a:spcPts val="0"/>
              </a:spcBef>
              <a:spcAft>
                <a:spcPts val="0"/>
              </a:spcAft>
              <a:buFont typeface="Courier New" panose="02070309020205020404" pitchFamily="49" charset="0"/>
              <a:buChar char="o"/>
            </a:pPr>
            <a:r>
              <a:rPr lang="en-ID" b="0" i="0" dirty="0" err="1">
                <a:solidFill>
                  <a:srgbClr val="3C4043"/>
                </a:solidFill>
                <a:effectLst/>
                <a:latin typeface="Inter"/>
              </a:rPr>
              <a:t>Year_Birt</a:t>
            </a:r>
            <a:endParaRPr lang="en-ID" b="1" i="0" dirty="0">
              <a:solidFill>
                <a:srgbClr val="3C4043"/>
              </a:solidFill>
              <a:effectLst/>
              <a:latin typeface="Inter"/>
            </a:endParaRPr>
          </a:p>
          <a:p>
            <a:pPr marL="285750" lvl="0" indent="-285750" algn="l" rtl="0">
              <a:spcBef>
                <a:spcPts val="0"/>
              </a:spcBef>
              <a:spcAft>
                <a:spcPts val="0"/>
              </a:spcAft>
              <a:buFont typeface="Courier New" panose="02070309020205020404" pitchFamily="49" charset="0"/>
              <a:buChar char="o"/>
            </a:pPr>
            <a:r>
              <a:rPr lang="en-ID" b="0" i="0" dirty="0">
                <a:solidFill>
                  <a:srgbClr val="3C4043"/>
                </a:solidFill>
                <a:effectLst/>
                <a:latin typeface="Inter"/>
              </a:rPr>
              <a:t>Education</a:t>
            </a:r>
            <a:endParaRPr lang="en-ID" b="1" dirty="0">
              <a:solidFill>
                <a:srgbClr val="3C4043"/>
              </a:solidFill>
              <a:latin typeface="Inter"/>
            </a:endParaRPr>
          </a:p>
          <a:p>
            <a:pPr marL="285750" lvl="0" indent="-285750" algn="l" rtl="0">
              <a:spcBef>
                <a:spcPts val="0"/>
              </a:spcBef>
              <a:spcAft>
                <a:spcPts val="0"/>
              </a:spcAft>
              <a:buFont typeface="Courier New" panose="02070309020205020404" pitchFamily="49" charset="0"/>
              <a:buChar char="o"/>
            </a:pPr>
            <a:r>
              <a:rPr lang="en-ID" b="0" i="0" dirty="0" err="1">
                <a:solidFill>
                  <a:srgbClr val="3C4043"/>
                </a:solidFill>
                <a:effectLst/>
                <a:latin typeface="Inter"/>
              </a:rPr>
              <a:t>Marital_Status</a:t>
            </a:r>
            <a:endParaRPr lang="en-ID" b="1" i="0" dirty="0">
              <a:solidFill>
                <a:srgbClr val="3C4043"/>
              </a:solidFill>
              <a:effectLst/>
              <a:latin typeface="Inter"/>
            </a:endParaRPr>
          </a:p>
          <a:p>
            <a:pPr marL="285750" lvl="0" indent="-285750" algn="l" rtl="0">
              <a:spcBef>
                <a:spcPts val="0"/>
              </a:spcBef>
              <a:spcAft>
                <a:spcPts val="0"/>
              </a:spcAft>
              <a:buFont typeface="Courier New" panose="02070309020205020404" pitchFamily="49" charset="0"/>
              <a:buChar char="o"/>
            </a:pPr>
            <a:r>
              <a:rPr lang="en-ID" b="0" i="0" dirty="0" err="1">
                <a:solidFill>
                  <a:srgbClr val="3C4043"/>
                </a:solidFill>
                <a:effectLst/>
                <a:latin typeface="Inter"/>
              </a:rPr>
              <a:t>IncomeKidhome</a:t>
            </a:r>
            <a:endParaRPr lang="en-ID" b="1" dirty="0">
              <a:solidFill>
                <a:srgbClr val="3C4043"/>
              </a:solidFill>
              <a:latin typeface="Inter"/>
            </a:endParaRPr>
          </a:p>
          <a:p>
            <a:pPr marL="285750" lvl="0" indent="-285750" algn="l" rtl="0">
              <a:spcBef>
                <a:spcPts val="0"/>
              </a:spcBef>
              <a:spcAft>
                <a:spcPts val="0"/>
              </a:spcAft>
              <a:buFont typeface="Courier New" panose="02070309020205020404" pitchFamily="49" charset="0"/>
              <a:buChar char="o"/>
            </a:pPr>
            <a:r>
              <a:rPr lang="en-ID" b="0" i="0" dirty="0" err="1">
                <a:solidFill>
                  <a:srgbClr val="3C4043"/>
                </a:solidFill>
                <a:effectLst/>
                <a:latin typeface="Inter"/>
              </a:rPr>
              <a:t>Teenhome</a:t>
            </a:r>
            <a:endParaRPr lang="en-ID" b="1" i="0" dirty="0">
              <a:solidFill>
                <a:srgbClr val="3C4043"/>
              </a:solidFill>
              <a:effectLst/>
              <a:latin typeface="Inter"/>
            </a:endParaRPr>
          </a:p>
          <a:p>
            <a:pPr marL="285750" lvl="0" indent="-285750" algn="l" rtl="0">
              <a:spcBef>
                <a:spcPts val="0"/>
              </a:spcBef>
              <a:spcAft>
                <a:spcPts val="0"/>
              </a:spcAft>
              <a:buFont typeface="Courier New" panose="02070309020205020404" pitchFamily="49" charset="0"/>
              <a:buChar char="o"/>
            </a:pPr>
            <a:r>
              <a:rPr lang="en-ID" b="0" i="0" dirty="0" err="1">
                <a:solidFill>
                  <a:srgbClr val="3C4043"/>
                </a:solidFill>
                <a:effectLst/>
                <a:latin typeface="Inter"/>
              </a:rPr>
              <a:t>Dt_Customer</a:t>
            </a:r>
            <a:endParaRPr lang="en-ID" dirty="0">
              <a:solidFill>
                <a:srgbClr val="3C4043"/>
              </a:solidFill>
              <a:latin typeface="Inter"/>
            </a:endParaRPr>
          </a:p>
          <a:p>
            <a:pPr marL="285750" lvl="0" indent="-285750" algn="l" rtl="0">
              <a:spcBef>
                <a:spcPts val="0"/>
              </a:spcBef>
              <a:spcAft>
                <a:spcPts val="0"/>
              </a:spcAft>
              <a:buFont typeface="Courier New" panose="02070309020205020404" pitchFamily="49" charset="0"/>
              <a:buChar char="o"/>
            </a:pPr>
            <a:r>
              <a:rPr lang="en-ID" b="0" i="0" dirty="0">
                <a:solidFill>
                  <a:srgbClr val="3C4043"/>
                </a:solidFill>
                <a:effectLst/>
                <a:latin typeface="Inter"/>
              </a:rPr>
              <a:t>Recency	</a:t>
            </a:r>
          </a:p>
          <a:p>
            <a:pPr marL="285750" lvl="0" indent="-285750" algn="l" rtl="0">
              <a:spcBef>
                <a:spcPts val="0"/>
              </a:spcBef>
              <a:spcAft>
                <a:spcPts val="0"/>
              </a:spcAft>
              <a:buFont typeface="Courier New" panose="02070309020205020404" pitchFamily="49" charset="0"/>
              <a:buChar char="o"/>
            </a:pPr>
            <a:r>
              <a:rPr lang="en-ID" b="0" i="0" dirty="0">
                <a:solidFill>
                  <a:srgbClr val="3C4043"/>
                </a:solidFill>
                <a:effectLst/>
                <a:latin typeface="Inter"/>
              </a:rPr>
              <a:t>Complain</a:t>
            </a:r>
            <a:endParaRPr dirty="0"/>
          </a:p>
        </p:txBody>
      </p:sp>
      <p:sp>
        <p:nvSpPr>
          <p:cNvPr id="737" name="Google Shape;737;p72"/>
          <p:cNvSpPr/>
          <p:nvPr/>
        </p:nvSpPr>
        <p:spPr>
          <a:xfrm rot="-810910">
            <a:off x="1162826" y="376942"/>
            <a:ext cx="312471" cy="484139"/>
          </a:xfrm>
          <a:custGeom>
            <a:avLst/>
            <a:gdLst/>
            <a:ahLst/>
            <a:cxnLst/>
            <a:rect l="l" t="t" r="r" b="b"/>
            <a:pathLst>
              <a:path w="6852" h="10617" extrusionOk="0">
                <a:moveTo>
                  <a:pt x="3729" y="625"/>
                </a:moveTo>
                <a:lnTo>
                  <a:pt x="3729" y="1910"/>
                </a:lnTo>
                <a:lnTo>
                  <a:pt x="4050" y="1910"/>
                </a:lnTo>
                <a:cubicBezTo>
                  <a:pt x="4211" y="1910"/>
                  <a:pt x="4354" y="2052"/>
                  <a:pt x="4354" y="2231"/>
                </a:cubicBezTo>
                <a:lnTo>
                  <a:pt x="4354" y="3159"/>
                </a:lnTo>
                <a:lnTo>
                  <a:pt x="3729" y="3159"/>
                </a:lnTo>
                <a:lnTo>
                  <a:pt x="3729" y="3783"/>
                </a:lnTo>
                <a:lnTo>
                  <a:pt x="4354" y="3783"/>
                </a:lnTo>
                <a:lnTo>
                  <a:pt x="4354" y="5639"/>
                </a:lnTo>
                <a:lnTo>
                  <a:pt x="3729" y="5639"/>
                </a:lnTo>
                <a:lnTo>
                  <a:pt x="3729" y="6263"/>
                </a:lnTo>
                <a:lnTo>
                  <a:pt x="4354" y="6263"/>
                </a:lnTo>
                <a:lnTo>
                  <a:pt x="4354" y="9939"/>
                </a:lnTo>
                <a:cubicBezTo>
                  <a:pt x="3997" y="9814"/>
                  <a:pt x="3729" y="9475"/>
                  <a:pt x="3729" y="9065"/>
                </a:cubicBezTo>
                <a:lnTo>
                  <a:pt x="3729" y="6888"/>
                </a:lnTo>
                <a:lnTo>
                  <a:pt x="2801" y="6888"/>
                </a:lnTo>
                <a:cubicBezTo>
                  <a:pt x="2284" y="6888"/>
                  <a:pt x="1874" y="7316"/>
                  <a:pt x="1874" y="7816"/>
                </a:cubicBezTo>
                <a:lnTo>
                  <a:pt x="1874" y="8440"/>
                </a:lnTo>
                <a:cubicBezTo>
                  <a:pt x="1874" y="8850"/>
                  <a:pt x="1606" y="9189"/>
                  <a:pt x="1249" y="9332"/>
                </a:cubicBezTo>
                <a:lnTo>
                  <a:pt x="1249" y="7209"/>
                </a:lnTo>
                <a:cubicBezTo>
                  <a:pt x="1249" y="6691"/>
                  <a:pt x="1659" y="6263"/>
                  <a:pt x="2177" y="6263"/>
                </a:cubicBezTo>
                <a:lnTo>
                  <a:pt x="2498" y="6263"/>
                </a:lnTo>
                <a:lnTo>
                  <a:pt x="2498" y="5032"/>
                </a:lnTo>
                <a:lnTo>
                  <a:pt x="3729" y="5032"/>
                </a:lnTo>
                <a:lnTo>
                  <a:pt x="3729" y="4408"/>
                </a:lnTo>
                <a:lnTo>
                  <a:pt x="2498" y="4408"/>
                </a:lnTo>
                <a:lnTo>
                  <a:pt x="2498" y="3159"/>
                </a:lnTo>
                <a:lnTo>
                  <a:pt x="3105" y="3159"/>
                </a:lnTo>
                <a:lnTo>
                  <a:pt x="3105" y="2534"/>
                </a:lnTo>
                <a:lnTo>
                  <a:pt x="2498" y="2534"/>
                </a:lnTo>
                <a:lnTo>
                  <a:pt x="2498" y="2231"/>
                </a:lnTo>
                <a:cubicBezTo>
                  <a:pt x="2498" y="2052"/>
                  <a:pt x="2623" y="1910"/>
                  <a:pt x="2801" y="1910"/>
                </a:cubicBezTo>
                <a:lnTo>
                  <a:pt x="3105" y="1910"/>
                </a:lnTo>
                <a:lnTo>
                  <a:pt x="3105" y="625"/>
                </a:lnTo>
                <a:close/>
                <a:moveTo>
                  <a:pt x="2498" y="1"/>
                </a:moveTo>
                <a:lnTo>
                  <a:pt x="2498" y="1339"/>
                </a:lnTo>
                <a:cubicBezTo>
                  <a:pt x="2123" y="1481"/>
                  <a:pt x="1874" y="1820"/>
                  <a:pt x="1874" y="2231"/>
                </a:cubicBezTo>
                <a:lnTo>
                  <a:pt x="1874" y="2534"/>
                </a:lnTo>
                <a:lnTo>
                  <a:pt x="1552" y="2534"/>
                </a:lnTo>
                <a:cubicBezTo>
                  <a:pt x="1035" y="2534"/>
                  <a:pt x="625" y="2962"/>
                  <a:pt x="625" y="3462"/>
                </a:cubicBezTo>
                <a:lnTo>
                  <a:pt x="625" y="4086"/>
                </a:lnTo>
                <a:cubicBezTo>
                  <a:pt x="625" y="4265"/>
                  <a:pt x="482" y="4408"/>
                  <a:pt x="321" y="4408"/>
                </a:cubicBezTo>
                <a:lnTo>
                  <a:pt x="0" y="4408"/>
                </a:lnTo>
                <a:lnTo>
                  <a:pt x="0" y="5032"/>
                </a:lnTo>
                <a:lnTo>
                  <a:pt x="321" y="5032"/>
                </a:lnTo>
                <a:cubicBezTo>
                  <a:pt x="821" y="5032"/>
                  <a:pt x="1249" y="4604"/>
                  <a:pt x="1249" y="4086"/>
                </a:cubicBezTo>
                <a:lnTo>
                  <a:pt x="1249" y="3462"/>
                </a:lnTo>
                <a:cubicBezTo>
                  <a:pt x="1249" y="3301"/>
                  <a:pt x="1392" y="3159"/>
                  <a:pt x="1552" y="3159"/>
                </a:cubicBezTo>
                <a:lnTo>
                  <a:pt x="1874" y="3159"/>
                </a:lnTo>
                <a:lnTo>
                  <a:pt x="1874" y="5674"/>
                </a:lnTo>
                <a:cubicBezTo>
                  <a:pt x="1160" y="5817"/>
                  <a:pt x="625" y="6442"/>
                  <a:pt x="625" y="7209"/>
                </a:cubicBezTo>
                <a:lnTo>
                  <a:pt x="625" y="8137"/>
                </a:lnTo>
                <a:lnTo>
                  <a:pt x="0" y="8137"/>
                </a:lnTo>
                <a:lnTo>
                  <a:pt x="0" y="8761"/>
                </a:lnTo>
                <a:lnTo>
                  <a:pt x="625" y="8761"/>
                </a:lnTo>
                <a:lnTo>
                  <a:pt x="625" y="9992"/>
                </a:lnTo>
                <a:lnTo>
                  <a:pt x="928" y="9992"/>
                </a:lnTo>
                <a:cubicBezTo>
                  <a:pt x="1784" y="9992"/>
                  <a:pt x="2498" y="9297"/>
                  <a:pt x="2498" y="8440"/>
                </a:cubicBezTo>
                <a:lnTo>
                  <a:pt x="2498" y="7816"/>
                </a:lnTo>
                <a:cubicBezTo>
                  <a:pt x="2498" y="7655"/>
                  <a:pt x="2623" y="7512"/>
                  <a:pt x="2801" y="7512"/>
                </a:cubicBezTo>
                <a:lnTo>
                  <a:pt x="3105" y="7512"/>
                </a:lnTo>
                <a:lnTo>
                  <a:pt x="3105" y="9065"/>
                </a:lnTo>
                <a:cubicBezTo>
                  <a:pt x="3105" y="9921"/>
                  <a:pt x="3801" y="10617"/>
                  <a:pt x="4675" y="10617"/>
                </a:cubicBezTo>
                <a:lnTo>
                  <a:pt x="4978" y="10617"/>
                </a:lnTo>
                <a:lnTo>
                  <a:pt x="4978" y="6263"/>
                </a:lnTo>
                <a:lnTo>
                  <a:pt x="5282" y="6263"/>
                </a:lnTo>
                <a:cubicBezTo>
                  <a:pt x="5460" y="6263"/>
                  <a:pt x="5603" y="6406"/>
                  <a:pt x="5603" y="6584"/>
                </a:cubicBezTo>
                <a:lnTo>
                  <a:pt x="5603" y="7209"/>
                </a:lnTo>
                <a:cubicBezTo>
                  <a:pt x="5603" y="7709"/>
                  <a:pt x="6013" y="8137"/>
                  <a:pt x="6531" y="8137"/>
                </a:cubicBezTo>
                <a:lnTo>
                  <a:pt x="6852" y="8137"/>
                </a:lnTo>
                <a:lnTo>
                  <a:pt x="6852" y="7512"/>
                </a:lnTo>
                <a:lnTo>
                  <a:pt x="6531" y="7512"/>
                </a:lnTo>
                <a:cubicBezTo>
                  <a:pt x="6370" y="7512"/>
                  <a:pt x="6227" y="7370"/>
                  <a:pt x="6227" y="7209"/>
                </a:cubicBezTo>
                <a:lnTo>
                  <a:pt x="6227" y="6584"/>
                </a:lnTo>
                <a:cubicBezTo>
                  <a:pt x="6227" y="6067"/>
                  <a:pt x="5799" y="5639"/>
                  <a:pt x="5282" y="5639"/>
                </a:cubicBezTo>
                <a:lnTo>
                  <a:pt x="4978" y="5639"/>
                </a:lnTo>
                <a:lnTo>
                  <a:pt x="4978" y="3783"/>
                </a:lnTo>
                <a:lnTo>
                  <a:pt x="5282" y="3783"/>
                </a:lnTo>
                <a:cubicBezTo>
                  <a:pt x="5460" y="3783"/>
                  <a:pt x="5603" y="3926"/>
                  <a:pt x="5603" y="4086"/>
                </a:cubicBezTo>
                <a:lnTo>
                  <a:pt x="5603" y="5032"/>
                </a:lnTo>
                <a:lnTo>
                  <a:pt x="6227" y="5032"/>
                </a:lnTo>
                <a:lnTo>
                  <a:pt x="6227" y="4086"/>
                </a:lnTo>
                <a:cubicBezTo>
                  <a:pt x="6227" y="3569"/>
                  <a:pt x="5799" y="3159"/>
                  <a:pt x="5282" y="3159"/>
                </a:cubicBezTo>
                <a:lnTo>
                  <a:pt x="4978" y="3159"/>
                </a:lnTo>
                <a:lnTo>
                  <a:pt x="4978" y="2231"/>
                </a:lnTo>
                <a:cubicBezTo>
                  <a:pt x="4978" y="1820"/>
                  <a:pt x="4711" y="1481"/>
                  <a:pt x="4354" y="1339"/>
                </a:cubicBezTo>
                <a:lnTo>
                  <a:pt x="4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2"/>
          <p:cNvSpPr/>
          <p:nvPr/>
        </p:nvSpPr>
        <p:spPr>
          <a:xfrm rot="892364">
            <a:off x="5190373" y="362448"/>
            <a:ext cx="434549" cy="445202"/>
          </a:xfrm>
          <a:custGeom>
            <a:avLst/>
            <a:gdLst/>
            <a:ahLst/>
            <a:cxnLst/>
            <a:rect l="l" t="t" r="r" b="b"/>
            <a:pathLst>
              <a:path w="9529" h="10617" extrusionOk="0">
                <a:moveTo>
                  <a:pt x="8672" y="1249"/>
                </a:moveTo>
                <a:cubicBezTo>
                  <a:pt x="8422" y="1624"/>
                  <a:pt x="8011" y="1856"/>
                  <a:pt x="7548" y="1856"/>
                </a:cubicBezTo>
                <a:lnTo>
                  <a:pt x="7119" y="1856"/>
                </a:lnTo>
                <a:cubicBezTo>
                  <a:pt x="7351" y="1481"/>
                  <a:pt x="7762" y="1249"/>
                  <a:pt x="8243" y="1249"/>
                </a:cubicBezTo>
                <a:close/>
                <a:moveTo>
                  <a:pt x="946" y="4354"/>
                </a:moveTo>
                <a:cubicBezTo>
                  <a:pt x="1838" y="4354"/>
                  <a:pt x="2641" y="4836"/>
                  <a:pt x="3051" y="5603"/>
                </a:cubicBezTo>
                <a:lnTo>
                  <a:pt x="3016" y="5603"/>
                </a:lnTo>
                <a:cubicBezTo>
                  <a:pt x="2123" y="5603"/>
                  <a:pt x="1320" y="5103"/>
                  <a:pt x="892" y="4354"/>
                </a:cubicBezTo>
                <a:close/>
                <a:moveTo>
                  <a:pt x="3069" y="6209"/>
                </a:moveTo>
                <a:cubicBezTo>
                  <a:pt x="2837" y="6602"/>
                  <a:pt x="2409" y="6834"/>
                  <a:pt x="1945" y="6834"/>
                </a:cubicBezTo>
                <a:lnTo>
                  <a:pt x="1517" y="6834"/>
                </a:lnTo>
                <a:cubicBezTo>
                  <a:pt x="1749" y="6459"/>
                  <a:pt x="2177" y="6209"/>
                  <a:pt x="2641" y="6209"/>
                </a:cubicBezTo>
                <a:close/>
                <a:moveTo>
                  <a:pt x="8029" y="6834"/>
                </a:moveTo>
                <a:cubicBezTo>
                  <a:pt x="7619" y="7601"/>
                  <a:pt x="6816" y="8083"/>
                  <a:pt x="5924" y="8083"/>
                </a:cubicBezTo>
                <a:lnTo>
                  <a:pt x="5870" y="8083"/>
                </a:lnTo>
                <a:cubicBezTo>
                  <a:pt x="6299" y="7334"/>
                  <a:pt x="7101" y="6834"/>
                  <a:pt x="7994" y="6834"/>
                </a:cubicBezTo>
                <a:close/>
                <a:moveTo>
                  <a:pt x="6299" y="8707"/>
                </a:moveTo>
                <a:cubicBezTo>
                  <a:pt x="6762" y="8707"/>
                  <a:pt x="7191" y="8957"/>
                  <a:pt x="7423" y="9332"/>
                </a:cubicBezTo>
                <a:lnTo>
                  <a:pt x="6994" y="9332"/>
                </a:lnTo>
                <a:cubicBezTo>
                  <a:pt x="6531" y="9332"/>
                  <a:pt x="6102" y="9082"/>
                  <a:pt x="5870" y="8707"/>
                </a:cubicBezTo>
                <a:close/>
                <a:moveTo>
                  <a:pt x="4514" y="625"/>
                </a:moveTo>
                <a:cubicBezTo>
                  <a:pt x="5139" y="4532"/>
                  <a:pt x="5085" y="7994"/>
                  <a:pt x="5085" y="8083"/>
                </a:cubicBezTo>
                <a:lnTo>
                  <a:pt x="4479" y="8083"/>
                </a:lnTo>
                <a:lnTo>
                  <a:pt x="4479" y="8707"/>
                </a:lnTo>
                <a:lnTo>
                  <a:pt x="5085" y="8707"/>
                </a:lnTo>
                <a:lnTo>
                  <a:pt x="5085" y="9992"/>
                </a:lnTo>
                <a:lnTo>
                  <a:pt x="3854" y="9992"/>
                </a:lnTo>
                <a:cubicBezTo>
                  <a:pt x="3854" y="8172"/>
                  <a:pt x="3836" y="7512"/>
                  <a:pt x="3872" y="6209"/>
                </a:cubicBezTo>
                <a:lnTo>
                  <a:pt x="4479" y="6209"/>
                </a:lnTo>
                <a:lnTo>
                  <a:pt x="4479" y="5603"/>
                </a:lnTo>
                <a:lnTo>
                  <a:pt x="3908" y="5603"/>
                </a:lnTo>
                <a:cubicBezTo>
                  <a:pt x="3997" y="3926"/>
                  <a:pt x="4157" y="2266"/>
                  <a:pt x="4425" y="625"/>
                </a:cubicBezTo>
                <a:close/>
                <a:moveTo>
                  <a:pt x="3890" y="0"/>
                </a:moveTo>
                <a:lnTo>
                  <a:pt x="3854" y="250"/>
                </a:lnTo>
                <a:cubicBezTo>
                  <a:pt x="3783" y="696"/>
                  <a:pt x="3711" y="1124"/>
                  <a:pt x="3658" y="1553"/>
                </a:cubicBezTo>
                <a:cubicBezTo>
                  <a:pt x="3140" y="660"/>
                  <a:pt x="2569" y="161"/>
                  <a:pt x="2516" y="89"/>
                </a:cubicBezTo>
                <a:lnTo>
                  <a:pt x="2070" y="536"/>
                </a:lnTo>
                <a:cubicBezTo>
                  <a:pt x="2123" y="589"/>
                  <a:pt x="3016" y="1356"/>
                  <a:pt x="3515" y="2730"/>
                </a:cubicBezTo>
                <a:cubicBezTo>
                  <a:pt x="3426" y="3444"/>
                  <a:pt x="3372" y="4158"/>
                  <a:pt x="3319" y="4871"/>
                </a:cubicBezTo>
                <a:cubicBezTo>
                  <a:pt x="2748" y="4158"/>
                  <a:pt x="1891" y="3729"/>
                  <a:pt x="946" y="3729"/>
                </a:cubicBezTo>
                <a:lnTo>
                  <a:pt x="0" y="3729"/>
                </a:lnTo>
                <a:lnTo>
                  <a:pt x="125" y="4140"/>
                </a:lnTo>
                <a:cubicBezTo>
                  <a:pt x="393" y="4907"/>
                  <a:pt x="928" y="5531"/>
                  <a:pt x="1624" y="5888"/>
                </a:cubicBezTo>
                <a:cubicBezTo>
                  <a:pt x="1196" y="6138"/>
                  <a:pt x="874" y="6566"/>
                  <a:pt x="750" y="7084"/>
                </a:cubicBezTo>
                <a:lnTo>
                  <a:pt x="642" y="7458"/>
                </a:lnTo>
                <a:lnTo>
                  <a:pt x="1945" y="7458"/>
                </a:lnTo>
                <a:cubicBezTo>
                  <a:pt x="2427" y="7458"/>
                  <a:pt x="2891" y="7280"/>
                  <a:pt x="3230" y="6977"/>
                </a:cubicBezTo>
                <a:lnTo>
                  <a:pt x="3230" y="6977"/>
                </a:lnTo>
                <a:cubicBezTo>
                  <a:pt x="3212" y="7655"/>
                  <a:pt x="3230" y="8029"/>
                  <a:pt x="3230" y="8779"/>
                </a:cubicBezTo>
                <a:cubicBezTo>
                  <a:pt x="2837" y="8368"/>
                  <a:pt x="2284" y="8119"/>
                  <a:pt x="1659" y="8119"/>
                </a:cubicBezTo>
                <a:lnTo>
                  <a:pt x="1356" y="8119"/>
                </a:lnTo>
                <a:lnTo>
                  <a:pt x="1356" y="8743"/>
                </a:lnTo>
                <a:lnTo>
                  <a:pt x="1677" y="8743"/>
                </a:lnTo>
                <a:cubicBezTo>
                  <a:pt x="2534" y="8743"/>
                  <a:pt x="3230" y="9439"/>
                  <a:pt x="3230" y="10295"/>
                </a:cubicBezTo>
                <a:lnTo>
                  <a:pt x="3230" y="10617"/>
                </a:lnTo>
                <a:lnTo>
                  <a:pt x="5710" y="10617"/>
                </a:lnTo>
                <a:lnTo>
                  <a:pt x="5710" y="9475"/>
                </a:lnTo>
                <a:cubicBezTo>
                  <a:pt x="6067" y="9778"/>
                  <a:pt x="6513" y="9956"/>
                  <a:pt x="6994" y="9956"/>
                </a:cubicBezTo>
                <a:lnTo>
                  <a:pt x="8297" y="9956"/>
                </a:lnTo>
                <a:lnTo>
                  <a:pt x="8190" y="9564"/>
                </a:lnTo>
                <a:cubicBezTo>
                  <a:pt x="8065" y="9046"/>
                  <a:pt x="7744" y="8636"/>
                  <a:pt x="7316" y="8368"/>
                </a:cubicBezTo>
                <a:cubicBezTo>
                  <a:pt x="8011" y="8012"/>
                  <a:pt x="8547" y="7405"/>
                  <a:pt x="8814" y="6620"/>
                </a:cubicBezTo>
                <a:lnTo>
                  <a:pt x="8939" y="6209"/>
                </a:lnTo>
                <a:lnTo>
                  <a:pt x="7994" y="6209"/>
                </a:lnTo>
                <a:cubicBezTo>
                  <a:pt x="7101" y="6209"/>
                  <a:pt x="6281" y="6602"/>
                  <a:pt x="5710" y="7244"/>
                </a:cubicBezTo>
                <a:cubicBezTo>
                  <a:pt x="5692" y="6102"/>
                  <a:pt x="5638" y="4925"/>
                  <a:pt x="5531" y="3765"/>
                </a:cubicBezTo>
                <a:cubicBezTo>
                  <a:pt x="5870" y="3283"/>
                  <a:pt x="6281" y="2855"/>
                  <a:pt x="6745" y="2480"/>
                </a:cubicBezTo>
                <a:lnTo>
                  <a:pt x="7548" y="2480"/>
                </a:lnTo>
                <a:cubicBezTo>
                  <a:pt x="8440" y="2480"/>
                  <a:pt x="9225" y="1874"/>
                  <a:pt x="9439" y="999"/>
                </a:cubicBezTo>
                <a:lnTo>
                  <a:pt x="9528" y="625"/>
                </a:lnTo>
                <a:lnTo>
                  <a:pt x="8243" y="625"/>
                </a:lnTo>
                <a:cubicBezTo>
                  <a:pt x="7387" y="625"/>
                  <a:pt x="6620" y="1178"/>
                  <a:pt x="6370" y="1999"/>
                </a:cubicBezTo>
                <a:cubicBezTo>
                  <a:pt x="6031" y="2248"/>
                  <a:pt x="5728" y="2552"/>
                  <a:pt x="5442" y="2873"/>
                </a:cubicBezTo>
                <a:cubicBezTo>
                  <a:pt x="5353" y="1981"/>
                  <a:pt x="5228" y="1106"/>
                  <a:pt x="5085" y="250"/>
                </a:cubicBezTo>
                <a:lnTo>
                  <a:pt x="5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8333550-E134-61DC-1E28-D0A6BA9F87C9}"/>
              </a:ext>
            </a:extLst>
          </p:cNvPr>
          <p:cNvPicPr>
            <a:picLocks noChangeAspect="1"/>
          </p:cNvPicPr>
          <p:nvPr/>
        </p:nvPicPr>
        <p:blipFill rotWithShape="1">
          <a:blip r:embed="rId3"/>
          <a:srcRect l="3208" t="25055" r="74218" b="13446"/>
          <a:stretch/>
        </p:blipFill>
        <p:spPr>
          <a:xfrm>
            <a:off x="527050" y="1632743"/>
            <a:ext cx="2216150" cy="3396080"/>
          </a:xfrm>
          <a:prstGeom prst="rect">
            <a:avLst/>
          </a:prstGeom>
        </p:spPr>
      </p:pic>
      <p:sp>
        <p:nvSpPr>
          <p:cNvPr id="4" name="Google Shape;736;p72">
            <a:extLst>
              <a:ext uri="{FF2B5EF4-FFF2-40B4-BE49-F238E27FC236}">
                <a16:creationId xmlns:a16="http://schemas.microsoft.com/office/drawing/2014/main" id="{F91EEF09-B3DE-25F6-A82C-0E677918AC25}"/>
              </a:ext>
            </a:extLst>
          </p:cNvPr>
          <p:cNvSpPr txBox="1">
            <a:spLocks/>
          </p:cNvSpPr>
          <p:nvPr/>
        </p:nvSpPr>
        <p:spPr>
          <a:xfrm>
            <a:off x="5061639" y="1496418"/>
            <a:ext cx="1908147" cy="27561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en-ID" b="1" i="0" dirty="0">
                <a:solidFill>
                  <a:srgbClr val="3C4043"/>
                </a:solidFill>
                <a:effectLst/>
                <a:latin typeface="Inter"/>
              </a:rPr>
              <a:t>Products</a:t>
            </a:r>
            <a:r>
              <a:rPr lang="en-US" dirty="0">
                <a:solidFill>
                  <a:srgbClr val="3C4043"/>
                </a:solidFill>
                <a:latin typeface="Inter"/>
              </a:rPr>
              <a:t>ID</a:t>
            </a:r>
            <a:endParaRPr lang="en-US" b="1" dirty="0">
              <a:solidFill>
                <a:srgbClr val="3C4043"/>
              </a:solidFill>
              <a:latin typeface="Inter"/>
            </a:endParaRPr>
          </a:p>
          <a:p>
            <a:pPr marL="285750" indent="-285750" algn="l">
              <a:buFont typeface="Courier New" panose="02070309020205020404" pitchFamily="49" charset="0"/>
              <a:buChar char="o"/>
            </a:pPr>
            <a:r>
              <a:rPr lang="en-ID" b="0" i="0" dirty="0" err="1">
                <a:solidFill>
                  <a:srgbClr val="3C4043"/>
                </a:solidFill>
                <a:effectLst/>
                <a:latin typeface="Inter"/>
              </a:rPr>
              <a:t>MntWines</a:t>
            </a:r>
            <a:endParaRPr lang="en-ID" b="0" i="0" dirty="0">
              <a:solidFill>
                <a:srgbClr val="3C4043"/>
              </a:solidFill>
              <a:effectLst/>
              <a:latin typeface="Inter"/>
            </a:endParaRPr>
          </a:p>
          <a:p>
            <a:pPr marL="285750" indent="-285750" algn="l">
              <a:buFont typeface="Courier New" panose="02070309020205020404" pitchFamily="49" charset="0"/>
              <a:buChar char="o"/>
            </a:pPr>
            <a:r>
              <a:rPr lang="en-ID" b="0" i="0" dirty="0" err="1">
                <a:solidFill>
                  <a:srgbClr val="3C4043"/>
                </a:solidFill>
                <a:effectLst/>
                <a:latin typeface="Inter"/>
              </a:rPr>
              <a:t>MntFruits</a:t>
            </a:r>
            <a:endParaRPr lang="en-US" b="1" dirty="0">
              <a:solidFill>
                <a:srgbClr val="3C4043"/>
              </a:solidFill>
              <a:latin typeface="Inter"/>
            </a:endParaRPr>
          </a:p>
          <a:p>
            <a:pPr marL="285750" indent="-285750" algn="l">
              <a:buFont typeface="Courier New" panose="02070309020205020404" pitchFamily="49" charset="0"/>
              <a:buChar char="o"/>
            </a:pPr>
            <a:r>
              <a:rPr lang="en-ID" b="0" i="0" dirty="0" err="1">
                <a:solidFill>
                  <a:srgbClr val="3C4043"/>
                </a:solidFill>
                <a:effectLst/>
                <a:latin typeface="Inter"/>
              </a:rPr>
              <a:t>MntMeatProducts</a:t>
            </a:r>
            <a:endParaRPr lang="en-ID" b="0" i="0" dirty="0">
              <a:solidFill>
                <a:srgbClr val="3C4043"/>
              </a:solidFill>
              <a:effectLst/>
              <a:latin typeface="Inter"/>
            </a:endParaRPr>
          </a:p>
          <a:p>
            <a:pPr marL="285750" indent="-285750" algn="l">
              <a:buFont typeface="Courier New" panose="02070309020205020404" pitchFamily="49" charset="0"/>
              <a:buChar char="o"/>
            </a:pPr>
            <a:r>
              <a:rPr lang="en-ID" b="0" i="0" dirty="0" err="1">
                <a:solidFill>
                  <a:srgbClr val="3C4043"/>
                </a:solidFill>
                <a:effectLst/>
                <a:latin typeface="Inter"/>
              </a:rPr>
              <a:t>MntFishProducts</a:t>
            </a:r>
            <a:endParaRPr lang="en-US" b="1" dirty="0">
              <a:solidFill>
                <a:srgbClr val="3C4043"/>
              </a:solidFill>
              <a:latin typeface="Inter"/>
            </a:endParaRPr>
          </a:p>
          <a:p>
            <a:pPr marL="285750" indent="-285750" algn="l">
              <a:buFont typeface="Courier New" panose="02070309020205020404" pitchFamily="49" charset="0"/>
              <a:buChar char="o"/>
            </a:pPr>
            <a:r>
              <a:rPr lang="en-ID" b="0" i="0" dirty="0" err="1">
                <a:solidFill>
                  <a:srgbClr val="3C4043"/>
                </a:solidFill>
                <a:effectLst/>
                <a:latin typeface="Inter"/>
              </a:rPr>
              <a:t>MntSweetProducts</a:t>
            </a:r>
            <a:endParaRPr lang="en-ID" b="0" i="0" dirty="0">
              <a:solidFill>
                <a:srgbClr val="3C4043"/>
              </a:solidFill>
              <a:effectLst/>
              <a:latin typeface="Inter"/>
            </a:endParaRPr>
          </a:p>
          <a:p>
            <a:pPr marL="285750" indent="-285750" algn="l">
              <a:buFont typeface="Courier New" panose="02070309020205020404" pitchFamily="49" charset="0"/>
              <a:buChar char="o"/>
            </a:pPr>
            <a:r>
              <a:rPr lang="en-ID" b="0" i="0" dirty="0" err="1">
                <a:solidFill>
                  <a:srgbClr val="3C4043"/>
                </a:solidFill>
                <a:effectLst/>
                <a:latin typeface="Inter"/>
              </a:rPr>
              <a:t>MntGoldProds</a:t>
            </a:r>
            <a:endParaRPr lang="en-US" dirty="0"/>
          </a:p>
        </p:txBody>
      </p:sp>
      <p:sp>
        <p:nvSpPr>
          <p:cNvPr id="5" name="Google Shape;736;p72">
            <a:extLst>
              <a:ext uri="{FF2B5EF4-FFF2-40B4-BE49-F238E27FC236}">
                <a16:creationId xmlns:a16="http://schemas.microsoft.com/office/drawing/2014/main" id="{25F87DAC-DC5E-6BEB-AF55-934FB959C3DC}"/>
              </a:ext>
            </a:extLst>
          </p:cNvPr>
          <p:cNvSpPr txBox="1">
            <a:spLocks/>
          </p:cNvSpPr>
          <p:nvPr/>
        </p:nvSpPr>
        <p:spPr>
          <a:xfrm>
            <a:off x="6969786" y="1421293"/>
            <a:ext cx="1997875" cy="27561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en-ID" b="1" i="0" dirty="0">
                <a:solidFill>
                  <a:srgbClr val="3C4043"/>
                </a:solidFill>
                <a:effectLst/>
                <a:latin typeface="Inter"/>
              </a:rPr>
              <a:t>Promotion</a:t>
            </a:r>
            <a:endParaRPr lang="en-ID" b="0" i="0" dirty="0">
              <a:solidFill>
                <a:srgbClr val="3C4043"/>
              </a:solidFill>
              <a:effectLst/>
              <a:latin typeface="Inter"/>
            </a:endParaRPr>
          </a:p>
          <a:p>
            <a:pPr marL="285750" indent="-285750" algn="l">
              <a:buFont typeface="Courier New" panose="02070309020205020404" pitchFamily="49" charset="0"/>
              <a:buChar char="o"/>
            </a:pPr>
            <a:r>
              <a:rPr lang="en-ID" b="0" i="0" dirty="0" err="1">
                <a:solidFill>
                  <a:srgbClr val="3C4043"/>
                </a:solidFill>
                <a:effectLst/>
                <a:latin typeface="Inter"/>
              </a:rPr>
              <a:t>NumDealsPurchases</a:t>
            </a:r>
            <a:endParaRPr lang="en-US" b="1" dirty="0">
              <a:solidFill>
                <a:srgbClr val="3C4043"/>
              </a:solidFill>
              <a:latin typeface="Inter"/>
            </a:endParaRPr>
          </a:p>
          <a:p>
            <a:pPr marL="285750" indent="-285750" algn="l">
              <a:buFont typeface="Courier New" panose="02070309020205020404" pitchFamily="49" charset="0"/>
              <a:buChar char="o"/>
            </a:pPr>
            <a:r>
              <a:rPr lang="en-ID" b="0" i="0" dirty="0">
                <a:solidFill>
                  <a:srgbClr val="3C4043"/>
                </a:solidFill>
                <a:effectLst/>
                <a:latin typeface="Inter"/>
              </a:rPr>
              <a:t>AcceptedCmp1</a:t>
            </a:r>
          </a:p>
          <a:p>
            <a:pPr marL="285750" indent="-285750" algn="l">
              <a:buFont typeface="Courier New" panose="02070309020205020404" pitchFamily="49" charset="0"/>
              <a:buChar char="o"/>
            </a:pPr>
            <a:r>
              <a:rPr lang="en-ID" b="0" i="0" dirty="0">
                <a:solidFill>
                  <a:srgbClr val="3C4043"/>
                </a:solidFill>
                <a:effectLst/>
                <a:latin typeface="Inter"/>
              </a:rPr>
              <a:t>AcceptedCmp2</a:t>
            </a:r>
            <a:endParaRPr lang="en-US" b="1" dirty="0">
              <a:solidFill>
                <a:srgbClr val="3C4043"/>
              </a:solidFill>
              <a:latin typeface="Inter"/>
            </a:endParaRPr>
          </a:p>
          <a:p>
            <a:pPr marL="285750" indent="-285750" algn="l">
              <a:buFont typeface="Courier New" panose="02070309020205020404" pitchFamily="49" charset="0"/>
              <a:buChar char="o"/>
            </a:pPr>
            <a:r>
              <a:rPr lang="en-ID" b="0" i="0" dirty="0">
                <a:solidFill>
                  <a:srgbClr val="3C4043"/>
                </a:solidFill>
                <a:effectLst/>
                <a:latin typeface="Inter"/>
              </a:rPr>
              <a:t>AcceptedCmp3</a:t>
            </a:r>
          </a:p>
          <a:p>
            <a:pPr marL="285750" indent="-285750" algn="l">
              <a:buFont typeface="Courier New" panose="02070309020205020404" pitchFamily="49" charset="0"/>
              <a:buChar char="o"/>
            </a:pPr>
            <a:r>
              <a:rPr lang="en-ID" b="0" i="0" dirty="0">
                <a:solidFill>
                  <a:srgbClr val="3C4043"/>
                </a:solidFill>
                <a:effectLst/>
                <a:latin typeface="Inter"/>
              </a:rPr>
              <a:t>AcceptedCmp4</a:t>
            </a:r>
          </a:p>
          <a:p>
            <a:pPr marL="285750" indent="-285750" algn="l">
              <a:buFont typeface="Courier New" panose="02070309020205020404" pitchFamily="49" charset="0"/>
              <a:buChar char="o"/>
            </a:pPr>
            <a:r>
              <a:rPr lang="en-ID" b="0" i="0" dirty="0">
                <a:solidFill>
                  <a:srgbClr val="3C4043"/>
                </a:solidFill>
                <a:effectLst/>
                <a:latin typeface="Inter"/>
              </a:rPr>
              <a:t>AcceptedCmp5</a:t>
            </a:r>
            <a:endParaRPr lang="en-ID" dirty="0">
              <a:solidFill>
                <a:srgbClr val="3C4043"/>
              </a:solidFill>
              <a:latin typeface="Inter"/>
            </a:endParaRPr>
          </a:p>
          <a:p>
            <a:pPr marL="285750" indent="-285750" algn="l">
              <a:buFont typeface="Courier New" panose="02070309020205020404" pitchFamily="49" charset="0"/>
              <a:buChar char="o"/>
            </a:pPr>
            <a:r>
              <a:rPr lang="en-ID" b="0" i="0" dirty="0">
                <a:solidFill>
                  <a:srgbClr val="3C4043"/>
                </a:solidFill>
                <a:effectLst/>
                <a:latin typeface="Inter"/>
              </a:rPr>
              <a:t>Response</a:t>
            </a:r>
            <a:endParaRPr lang="en-US" dirty="0"/>
          </a:p>
        </p:txBody>
      </p:sp>
      <p:sp>
        <p:nvSpPr>
          <p:cNvPr id="6" name="Google Shape;736;p72">
            <a:extLst>
              <a:ext uri="{FF2B5EF4-FFF2-40B4-BE49-F238E27FC236}">
                <a16:creationId xmlns:a16="http://schemas.microsoft.com/office/drawing/2014/main" id="{A9EC41DA-C0B2-3545-2BF4-1B12220804A7}"/>
              </a:ext>
            </a:extLst>
          </p:cNvPr>
          <p:cNvSpPr txBox="1">
            <a:spLocks/>
          </p:cNvSpPr>
          <p:nvPr/>
        </p:nvSpPr>
        <p:spPr>
          <a:xfrm>
            <a:off x="5140516" y="3451267"/>
            <a:ext cx="2216150" cy="27561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0" indent="0"/>
            <a:r>
              <a:rPr lang="en-ID" b="1" i="0" dirty="0">
                <a:solidFill>
                  <a:srgbClr val="3C4043"/>
                </a:solidFill>
                <a:effectLst/>
                <a:latin typeface="Inter"/>
              </a:rPr>
              <a:t>Place</a:t>
            </a:r>
            <a:endParaRPr lang="en-ID" b="0" i="0" dirty="0">
              <a:solidFill>
                <a:srgbClr val="3C4043"/>
              </a:solidFill>
              <a:effectLst/>
              <a:latin typeface="Inter"/>
            </a:endParaRPr>
          </a:p>
          <a:p>
            <a:pPr marL="285750" indent="-285750" algn="l">
              <a:buFont typeface="Courier New" panose="02070309020205020404" pitchFamily="49" charset="0"/>
              <a:buChar char="o"/>
            </a:pPr>
            <a:r>
              <a:rPr lang="en-ID" b="0" i="0" dirty="0" err="1">
                <a:solidFill>
                  <a:srgbClr val="3C4043"/>
                </a:solidFill>
                <a:effectLst/>
                <a:latin typeface="Inter"/>
              </a:rPr>
              <a:t>NumWebPurchases</a:t>
            </a:r>
            <a:endParaRPr lang="en-US" b="1" dirty="0">
              <a:solidFill>
                <a:srgbClr val="3C4043"/>
              </a:solidFill>
              <a:latin typeface="Inter"/>
            </a:endParaRPr>
          </a:p>
          <a:p>
            <a:pPr marL="285750" indent="-285750" algn="l">
              <a:buFont typeface="Courier New" panose="02070309020205020404" pitchFamily="49" charset="0"/>
              <a:buChar char="o"/>
            </a:pPr>
            <a:r>
              <a:rPr lang="en-ID" b="0" i="0" dirty="0" err="1">
                <a:solidFill>
                  <a:srgbClr val="3C4043"/>
                </a:solidFill>
                <a:effectLst/>
                <a:latin typeface="Inter"/>
              </a:rPr>
              <a:t>NumCatalogPurchases</a:t>
            </a:r>
            <a:endParaRPr lang="en-ID" b="0" i="0" dirty="0">
              <a:solidFill>
                <a:srgbClr val="3C4043"/>
              </a:solidFill>
              <a:effectLst/>
              <a:latin typeface="Inter"/>
            </a:endParaRPr>
          </a:p>
          <a:p>
            <a:pPr marL="285750" indent="-285750" algn="l">
              <a:buFont typeface="Courier New" panose="02070309020205020404" pitchFamily="49" charset="0"/>
              <a:buChar char="o"/>
            </a:pPr>
            <a:r>
              <a:rPr lang="en-ID" b="0" i="0" dirty="0" err="1">
                <a:solidFill>
                  <a:srgbClr val="3C4043"/>
                </a:solidFill>
                <a:effectLst/>
                <a:latin typeface="Inter"/>
              </a:rPr>
              <a:t>NumStorePurchases</a:t>
            </a:r>
            <a:endParaRPr lang="en-US" b="1" dirty="0">
              <a:solidFill>
                <a:srgbClr val="3C4043"/>
              </a:solidFill>
              <a:latin typeface="Inter"/>
            </a:endParaRPr>
          </a:p>
          <a:p>
            <a:pPr marL="285750" indent="-285750" algn="l">
              <a:buFont typeface="Courier New" panose="02070309020205020404" pitchFamily="49" charset="0"/>
              <a:buChar char="o"/>
            </a:pPr>
            <a:r>
              <a:rPr lang="en-ID" b="0" i="0" dirty="0" err="1">
                <a:solidFill>
                  <a:srgbClr val="3C4043"/>
                </a:solidFill>
                <a:effectLst/>
                <a:latin typeface="Inter"/>
              </a:rPr>
              <a:t>NumWebVisitsMonth</a:t>
            </a:r>
            <a:endParaRPr lang="en-ID" b="0" i="0" dirty="0">
              <a:solidFill>
                <a:srgbClr val="3C4043"/>
              </a:solidFill>
              <a:effectLst/>
              <a:latin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62"/>
          <p:cNvSpPr txBox="1">
            <a:spLocks noGrp="1"/>
          </p:cNvSpPr>
          <p:nvPr>
            <p:ph type="title"/>
          </p:nvPr>
        </p:nvSpPr>
        <p:spPr>
          <a:xfrm>
            <a:off x="-1347570" y="747158"/>
            <a:ext cx="7080460" cy="350033"/>
          </a:xfrm>
          <a:prstGeom prst="rect">
            <a:avLst/>
          </a:prstGeom>
        </p:spPr>
        <p:txBody>
          <a:bodyPr spcFirstLastPara="1" wrap="square" lIns="91425" tIns="91425" rIns="91425" bIns="91425" anchor="ctr" anchorCtr="0">
            <a:noAutofit/>
          </a:bodyPr>
          <a:lstStyle/>
          <a:p>
            <a:r>
              <a:rPr lang="en-ID" sz="1800" i="0" u="none" strike="noStrike" dirty="0">
                <a:solidFill>
                  <a:srgbClr val="191919"/>
                </a:solidFill>
                <a:effectLst/>
                <a:latin typeface="Kulim Park SemiBold" panose="020B0604020202020204" charset="0"/>
              </a:rPr>
              <a:t>Drop Missing Value and Duplicates</a:t>
            </a:r>
            <a:endParaRPr lang="en-ID" sz="1800" dirty="0">
              <a:latin typeface="Kulim Park SemiBold" panose="020B0604020202020204" charset="0"/>
            </a:endParaRPr>
          </a:p>
        </p:txBody>
      </p:sp>
      <p:pic>
        <p:nvPicPr>
          <p:cNvPr id="3" name="Picture 2">
            <a:extLst>
              <a:ext uri="{FF2B5EF4-FFF2-40B4-BE49-F238E27FC236}">
                <a16:creationId xmlns:a16="http://schemas.microsoft.com/office/drawing/2014/main" id="{8D5B5537-DBED-A9F6-C348-FA58FE29F100}"/>
              </a:ext>
            </a:extLst>
          </p:cNvPr>
          <p:cNvPicPr>
            <a:picLocks noChangeAspect="1"/>
          </p:cNvPicPr>
          <p:nvPr/>
        </p:nvPicPr>
        <p:blipFill rotWithShape="1">
          <a:blip r:embed="rId3"/>
          <a:srcRect l="2522" t="23652" r="79305" b="12965"/>
          <a:stretch/>
        </p:blipFill>
        <p:spPr>
          <a:xfrm>
            <a:off x="453224" y="1280160"/>
            <a:ext cx="1868557" cy="3665589"/>
          </a:xfrm>
          <a:prstGeom prst="rect">
            <a:avLst/>
          </a:prstGeom>
        </p:spPr>
      </p:pic>
      <p:cxnSp>
        <p:nvCxnSpPr>
          <p:cNvPr id="7" name="Connector: Elbow 6">
            <a:extLst>
              <a:ext uri="{FF2B5EF4-FFF2-40B4-BE49-F238E27FC236}">
                <a16:creationId xmlns:a16="http://schemas.microsoft.com/office/drawing/2014/main" id="{9B6E4995-E456-3277-BA32-E6F65FDD3958}"/>
              </a:ext>
            </a:extLst>
          </p:cNvPr>
          <p:cNvCxnSpPr/>
          <p:nvPr/>
        </p:nvCxnSpPr>
        <p:spPr>
          <a:xfrm>
            <a:off x="2608028" y="2631882"/>
            <a:ext cx="524786" cy="405516"/>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9" name="Picture 8">
            <a:extLst>
              <a:ext uri="{FF2B5EF4-FFF2-40B4-BE49-F238E27FC236}">
                <a16:creationId xmlns:a16="http://schemas.microsoft.com/office/drawing/2014/main" id="{B1E7F466-C5AE-E791-8DEF-13FE2DEAA76B}"/>
              </a:ext>
            </a:extLst>
          </p:cNvPr>
          <p:cNvPicPr>
            <a:picLocks noChangeAspect="1"/>
          </p:cNvPicPr>
          <p:nvPr/>
        </p:nvPicPr>
        <p:blipFill rotWithShape="1">
          <a:blip r:embed="rId4"/>
          <a:srcRect l="3391" t="24889" r="81304" b="14526"/>
          <a:stretch/>
        </p:blipFill>
        <p:spPr>
          <a:xfrm>
            <a:off x="3419061" y="1280159"/>
            <a:ext cx="1734128" cy="3665589"/>
          </a:xfrm>
          <a:prstGeom prst="rect">
            <a:avLst/>
          </a:prstGeom>
        </p:spPr>
      </p:pic>
      <p:pic>
        <p:nvPicPr>
          <p:cNvPr id="11" name="Picture 10">
            <a:extLst>
              <a:ext uri="{FF2B5EF4-FFF2-40B4-BE49-F238E27FC236}">
                <a16:creationId xmlns:a16="http://schemas.microsoft.com/office/drawing/2014/main" id="{31110A82-2420-71FB-88D4-8DAF29C627F6}"/>
              </a:ext>
            </a:extLst>
          </p:cNvPr>
          <p:cNvPicPr>
            <a:picLocks noChangeAspect="1"/>
          </p:cNvPicPr>
          <p:nvPr/>
        </p:nvPicPr>
        <p:blipFill rotWithShape="1">
          <a:blip r:embed="rId5"/>
          <a:srcRect l="2957" t="37720" r="68435" b="46048"/>
          <a:stretch/>
        </p:blipFill>
        <p:spPr>
          <a:xfrm>
            <a:off x="5732890" y="2091192"/>
            <a:ext cx="2957886" cy="1280161"/>
          </a:xfrm>
          <a:prstGeom prst="rect">
            <a:avLst/>
          </a:prstGeom>
        </p:spPr>
      </p:pic>
      <p:grpSp>
        <p:nvGrpSpPr>
          <p:cNvPr id="2" name="Google Shape;10972;p135">
            <a:extLst>
              <a:ext uri="{FF2B5EF4-FFF2-40B4-BE49-F238E27FC236}">
                <a16:creationId xmlns:a16="http://schemas.microsoft.com/office/drawing/2014/main" id="{8FFB6598-8930-F28E-13DA-7B7476F7463E}"/>
              </a:ext>
            </a:extLst>
          </p:cNvPr>
          <p:cNvGrpSpPr/>
          <p:nvPr/>
        </p:nvGrpSpPr>
        <p:grpSpPr>
          <a:xfrm>
            <a:off x="4269615" y="771390"/>
            <a:ext cx="352230" cy="348542"/>
            <a:chOff x="1049375" y="2318350"/>
            <a:chExt cx="298525" cy="295400"/>
          </a:xfrm>
        </p:grpSpPr>
        <p:sp>
          <p:nvSpPr>
            <p:cNvPr id="4" name="Google Shape;10973;p135">
              <a:extLst>
                <a:ext uri="{FF2B5EF4-FFF2-40B4-BE49-F238E27FC236}">
                  <a16:creationId xmlns:a16="http://schemas.microsoft.com/office/drawing/2014/main" id="{F3797C08-A2B4-9C53-F5D3-8A169949157B}"/>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74;p135">
              <a:extLst>
                <a:ext uri="{FF2B5EF4-FFF2-40B4-BE49-F238E27FC236}">
                  <a16:creationId xmlns:a16="http://schemas.microsoft.com/office/drawing/2014/main" id="{C175E32D-79AC-C18A-195D-4B2B5DA7DA66}"/>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75;p135">
              <a:extLst>
                <a:ext uri="{FF2B5EF4-FFF2-40B4-BE49-F238E27FC236}">
                  <a16:creationId xmlns:a16="http://schemas.microsoft.com/office/drawing/2014/main" id="{05CD1C90-EECF-D345-3452-EA5AA431F2C7}"/>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76;p135">
              <a:extLst>
                <a:ext uri="{FF2B5EF4-FFF2-40B4-BE49-F238E27FC236}">
                  <a16:creationId xmlns:a16="http://schemas.microsoft.com/office/drawing/2014/main" id="{CD2909D6-C6C1-2556-61CF-97EEDC0A0911}"/>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087EA-B2A6-C962-348B-13CE748371B7}"/>
              </a:ext>
            </a:extLst>
          </p:cNvPr>
          <p:cNvSpPr>
            <a:spLocks noGrp="1"/>
          </p:cNvSpPr>
          <p:nvPr>
            <p:ph type="title"/>
          </p:nvPr>
        </p:nvSpPr>
        <p:spPr>
          <a:xfrm>
            <a:off x="1825000" y="1908137"/>
            <a:ext cx="4812300" cy="900300"/>
          </a:xfrm>
        </p:spPr>
        <p:txBody>
          <a:bodyPr/>
          <a:lstStyle/>
          <a:p>
            <a:r>
              <a:rPr lang="en-US" dirty="0"/>
              <a:t>EDA</a:t>
            </a:r>
            <a:endParaRPr lang="en-ID" dirty="0"/>
          </a:p>
        </p:txBody>
      </p:sp>
      <p:grpSp>
        <p:nvGrpSpPr>
          <p:cNvPr id="2" name="Google Shape;1881;p119">
            <a:extLst>
              <a:ext uri="{FF2B5EF4-FFF2-40B4-BE49-F238E27FC236}">
                <a16:creationId xmlns:a16="http://schemas.microsoft.com/office/drawing/2014/main" id="{E4EE0C88-6C84-5139-5142-27BD63B06E18}"/>
              </a:ext>
            </a:extLst>
          </p:cNvPr>
          <p:cNvGrpSpPr/>
          <p:nvPr/>
        </p:nvGrpSpPr>
        <p:grpSpPr>
          <a:xfrm>
            <a:off x="1757963" y="1113775"/>
            <a:ext cx="1682045" cy="2018449"/>
            <a:chOff x="6207126" y="2571754"/>
            <a:chExt cx="1476125" cy="1771346"/>
          </a:xfrm>
        </p:grpSpPr>
        <p:sp>
          <p:nvSpPr>
            <p:cNvPr id="4" name="Google Shape;1882;p119">
              <a:extLst>
                <a:ext uri="{FF2B5EF4-FFF2-40B4-BE49-F238E27FC236}">
                  <a16:creationId xmlns:a16="http://schemas.microsoft.com/office/drawing/2014/main" id="{C415D71F-E878-2874-FECF-5495D8C13A90}"/>
                </a:ext>
              </a:extLst>
            </p:cNvPr>
            <p:cNvSpPr/>
            <p:nvPr/>
          </p:nvSpPr>
          <p:spPr>
            <a:xfrm rot="-3078484">
              <a:off x="6452238" y="3695137"/>
              <a:ext cx="1471380" cy="90756"/>
            </a:xfrm>
            <a:custGeom>
              <a:avLst/>
              <a:gdLst/>
              <a:ahLst/>
              <a:cxnLst/>
              <a:rect l="l" t="t" r="r" b="b"/>
              <a:pathLst>
                <a:path w="25453" h="1570" extrusionOk="0">
                  <a:moveTo>
                    <a:pt x="301" y="0"/>
                  </a:moveTo>
                  <a:cubicBezTo>
                    <a:pt x="0" y="0"/>
                    <a:pt x="1" y="484"/>
                    <a:pt x="247" y="602"/>
                  </a:cubicBezTo>
                  <a:cubicBezTo>
                    <a:pt x="2063" y="1487"/>
                    <a:pt x="4087" y="1178"/>
                    <a:pt x="6026" y="1305"/>
                  </a:cubicBezTo>
                  <a:cubicBezTo>
                    <a:pt x="6661" y="1346"/>
                    <a:pt x="7303" y="1373"/>
                    <a:pt x="7944" y="1373"/>
                  </a:cubicBezTo>
                  <a:cubicBezTo>
                    <a:pt x="8426" y="1373"/>
                    <a:pt x="8907" y="1358"/>
                    <a:pt x="9383" y="1321"/>
                  </a:cubicBezTo>
                  <a:cubicBezTo>
                    <a:pt x="9685" y="1298"/>
                    <a:pt x="9981" y="1287"/>
                    <a:pt x="10275" y="1287"/>
                  </a:cubicBezTo>
                  <a:cubicBezTo>
                    <a:pt x="11101" y="1287"/>
                    <a:pt x="11905" y="1373"/>
                    <a:pt x="12747" y="1500"/>
                  </a:cubicBezTo>
                  <a:cubicBezTo>
                    <a:pt x="13074" y="1549"/>
                    <a:pt x="13398" y="1570"/>
                    <a:pt x="13720" y="1570"/>
                  </a:cubicBezTo>
                  <a:cubicBezTo>
                    <a:pt x="15243" y="1570"/>
                    <a:pt x="16720" y="1110"/>
                    <a:pt x="18246" y="1019"/>
                  </a:cubicBezTo>
                  <a:cubicBezTo>
                    <a:pt x="18864" y="981"/>
                    <a:pt x="19484" y="968"/>
                    <a:pt x="20104" y="968"/>
                  </a:cubicBezTo>
                  <a:cubicBezTo>
                    <a:pt x="21555" y="968"/>
                    <a:pt x="23008" y="1040"/>
                    <a:pt x="24457" y="1040"/>
                  </a:cubicBezTo>
                  <a:cubicBezTo>
                    <a:pt x="24672" y="1040"/>
                    <a:pt x="24886" y="1039"/>
                    <a:pt x="25101" y="1035"/>
                  </a:cubicBezTo>
                  <a:cubicBezTo>
                    <a:pt x="25452" y="1029"/>
                    <a:pt x="25452" y="394"/>
                    <a:pt x="25101" y="388"/>
                  </a:cubicBezTo>
                  <a:cubicBezTo>
                    <a:pt x="24152" y="371"/>
                    <a:pt x="23200" y="363"/>
                    <a:pt x="22247" y="363"/>
                  </a:cubicBezTo>
                  <a:cubicBezTo>
                    <a:pt x="20912" y="363"/>
                    <a:pt x="19575" y="379"/>
                    <a:pt x="18246" y="414"/>
                  </a:cubicBezTo>
                  <a:cubicBezTo>
                    <a:pt x="17075" y="445"/>
                    <a:pt x="15852" y="564"/>
                    <a:pt x="14645" y="564"/>
                  </a:cubicBezTo>
                  <a:cubicBezTo>
                    <a:pt x="13947" y="564"/>
                    <a:pt x="13255" y="524"/>
                    <a:pt x="12582" y="404"/>
                  </a:cubicBezTo>
                  <a:cubicBezTo>
                    <a:pt x="11784" y="263"/>
                    <a:pt x="10987" y="229"/>
                    <a:pt x="10189" y="229"/>
                  </a:cubicBezTo>
                  <a:cubicBezTo>
                    <a:pt x="9426" y="229"/>
                    <a:pt x="8662" y="260"/>
                    <a:pt x="7896" y="260"/>
                  </a:cubicBezTo>
                  <a:cubicBezTo>
                    <a:pt x="7372" y="260"/>
                    <a:pt x="6847" y="245"/>
                    <a:pt x="6322" y="196"/>
                  </a:cubicBezTo>
                  <a:cubicBezTo>
                    <a:pt x="4314" y="7"/>
                    <a:pt x="2320" y="114"/>
                    <a:pt x="316" y="0"/>
                  </a:cubicBezTo>
                  <a:cubicBezTo>
                    <a:pt x="311" y="0"/>
                    <a:pt x="306"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83;p119">
              <a:extLst>
                <a:ext uri="{FF2B5EF4-FFF2-40B4-BE49-F238E27FC236}">
                  <a16:creationId xmlns:a16="http://schemas.microsoft.com/office/drawing/2014/main" id="{999F1BE9-16AE-D19E-4072-05813112E912}"/>
                </a:ext>
              </a:extLst>
            </p:cNvPr>
            <p:cNvSpPr/>
            <p:nvPr/>
          </p:nvSpPr>
          <p:spPr>
            <a:xfrm rot="-3078484">
              <a:off x="6381960" y="3578104"/>
              <a:ext cx="1470744" cy="108733"/>
            </a:xfrm>
            <a:custGeom>
              <a:avLst/>
              <a:gdLst/>
              <a:ahLst/>
              <a:cxnLst/>
              <a:rect l="l" t="t" r="r" b="b"/>
              <a:pathLst>
                <a:path w="25442" h="1881" extrusionOk="0">
                  <a:moveTo>
                    <a:pt x="3069" y="1"/>
                  </a:moveTo>
                  <a:cubicBezTo>
                    <a:pt x="2044" y="1"/>
                    <a:pt x="1028" y="104"/>
                    <a:pt x="100" y="462"/>
                  </a:cubicBezTo>
                  <a:cubicBezTo>
                    <a:pt x="0" y="497"/>
                    <a:pt x="11" y="683"/>
                    <a:pt x="120" y="683"/>
                  </a:cubicBezTo>
                  <a:cubicBezTo>
                    <a:pt x="122" y="683"/>
                    <a:pt x="124" y="683"/>
                    <a:pt x="126" y="683"/>
                  </a:cubicBezTo>
                  <a:cubicBezTo>
                    <a:pt x="230" y="678"/>
                    <a:pt x="335" y="676"/>
                    <a:pt x="441" y="676"/>
                  </a:cubicBezTo>
                  <a:cubicBezTo>
                    <a:pt x="1411" y="676"/>
                    <a:pt x="2401" y="860"/>
                    <a:pt x="3376" y="865"/>
                  </a:cubicBezTo>
                  <a:cubicBezTo>
                    <a:pt x="4489" y="875"/>
                    <a:pt x="5591" y="986"/>
                    <a:pt x="6701" y="999"/>
                  </a:cubicBezTo>
                  <a:cubicBezTo>
                    <a:pt x="7257" y="1005"/>
                    <a:pt x="7814" y="1006"/>
                    <a:pt x="8370" y="1006"/>
                  </a:cubicBezTo>
                  <a:cubicBezTo>
                    <a:pt x="8555" y="1006"/>
                    <a:pt x="8741" y="1006"/>
                    <a:pt x="8926" y="1006"/>
                  </a:cubicBezTo>
                  <a:cubicBezTo>
                    <a:pt x="9297" y="1006"/>
                    <a:pt x="9668" y="1006"/>
                    <a:pt x="10039" y="1009"/>
                  </a:cubicBezTo>
                  <a:cubicBezTo>
                    <a:pt x="11155" y="1018"/>
                    <a:pt x="12232" y="1240"/>
                    <a:pt x="13345" y="1314"/>
                  </a:cubicBezTo>
                  <a:cubicBezTo>
                    <a:pt x="14168" y="1372"/>
                    <a:pt x="14997" y="1390"/>
                    <a:pt x="15827" y="1390"/>
                  </a:cubicBezTo>
                  <a:cubicBezTo>
                    <a:pt x="17166" y="1390"/>
                    <a:pt x="18509" y="1344"/>
                    <a:pt x="19840" y="1344"/>
                  </a:cubicBezTo>
                  <a:cubicBezTo>
                    <a:pt x="19868" y="1344"/>
                    <a:pt x="19895" y="1344"/>
                    <a:pt x="19923" y="1344"/>
                  </a:cubicBezTo>
                  <a:cubicBezTo>
                    <a:pt x="20308" y="1344"/>
                    <a:pt x="20720" y="1296"/>
                    <a:pt x="21116" y="1296"/>
                  </a:cubicBezTo>
                  <a:cubicBezTo>
                    <a:pt x="21256" y="1296"/>
                    <a:pt x="21393" y="1302"/>
                    <a:pt x="21527" y="1318"/>
                  </a:cubicBezTo>
                  <a:cubicBezTo>
                    <a:pt x="21927" y="1366"/>
                    <a:pt x="22328" y="1506"/>
                    <a:pt x="22728" y="1571"/>
                  </a:cubicBezTo>
                  <a:cubicBezTo>
                    <a:pt x="23171" y="1642"/>
                    <a:pt x="23772" y="1881"/>
                    <a:pt x="24306" y="1881"/>
                  </a:cubicBezTo>
                  <a:cubicBezTo>
                    <a:pt x="24556" y="1881"/>
                    <a:pt x="24792" y="1828"/>
                    <a:pt x="24989" y="1682"/>
                  </a:cubicBezTo>
                  <a:cubicBezTo>
                    <a:pt x="25442" y="1346"/>
                    <a:pt x="25151" y="564"/>
                    <a:pt x="24744" y="564"/>
                  </a:cubicBezTo>
                  <a:cubicBezTo>
                    <a:pt x="24662" y="564"/>
                    <a:pt x="24577" y="595"/>
                    <a:pt x="24491" y="667"/>
                  </a:cubicBezTo>
                  <a:cubicBezTo>
                    <a:pt x="24413" y="733"/>
                    <a:pt x="24305" y="757"/>
                    <a:pt x="24182" y="757"/>
                  </a:cubicBezTo>
                  <a:cubicBezTo>
                    <a:pt x="23860" y="757"/>
                    <a:pt x="23439" y="591"/>
                    <a:pt x="23206" y="569"/>
                  </a:cubicBezTo>
                  <a:cubicBezTo>
                    <a:pt x="22780" y="527"/>
                    <a:pt x="22360" y="511"/>
                    <a:pt x="21937" y="439"/>
                  </a:cubicBezTo>
                  <a:cubicBezTo>
                    <a:pt x="21570" y="376"/>
                    <a:pt x="21192" y="357"/>
                    <a:pt x="20811" y="357"/>
                  </a:cubicBezTo>
                  <a:cubicBezTo>
                    <a:pt x="20232" y="357"/>
                    <a:pt x="19645" y="401"/>
                    <a:pt x="19077" y="403"/>
                  </a:cubicBezTo>
                  <a:cubicBezTo>
                    <a:pt x="17842" y="405"/>
                    <a:pt x="16596" y="452"/>
                    <a:pt x="15353" y="452"/>
                  </a:cubicBezTo>
                  <a:cubicBezTo>
                    <a:pt x="14458" y="452"/>
                    <a:pt x="13564" y="428"/>
                    <a:pt x="12678" y="345"/>
                  </a:cubicBezTo>
                  <a:cubicBezTo>
                    <a:pt x="11677" y="250"/>
                    <a:pt x="10729" y="136"/>
                    <a:pt x="9725" y="136"/>
                  </a:cubicBezTo>
                  <a:cubicBezTo>
                    <a:pt x="9697" y="136"/>
                    <a:pt x="9670" y="136"/>
                    <a:pt x="9642" y="137"/>
                  </a:cubicBezTo>
                  <a:cubicBezTo>
                    <a:pt x="8795" y="139"/>
                    <a:pt x="7941" y="185"/>
                    <a:pt x="7091" y="185"/>
                  </a:cubicBezTo>
                  <a:cubicBezTo>
                    <a:pt x="6763" y="185"/>
                    <a:pt x="6435" y="178"/>
                    <a:pt x="6109" y="159"/>
                  </a:cubicBezTo>
                  <a:cubicBezTo>
                    <a:pt x="5142" y="106"/>
                    <a:pt x="4101" y="1"/>
                    <a:pt x="3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84;p119">
              <a:extLst>
                <a:ext uri="{FF2B5EF4-FFF2-40B4-BE49-F238E27FC236}">
                  <a16:creationId xmlns:a16="http://schemas.microsoft.com/office/drawing/2014/main" id="{DAAA6E93-2964-F0C2-79DB-94F5B040A111}"/>
                </a:ext>
              </a:extLst>
            </p:cNvPr>
            <p:cNvSpPr/>
            <p:nvPr/>
          </p:nvSpPr>
          <p:spPr>
            <a:xfrm rot="-3078484">
              <a:off x="6214998" y="3468644"/>
              <a:ext cx="1582949" cy="130469"/>
            </a:xfrm>
            <a:custGeom>
              <a:avLst/>
              <a:gdLst/>
              <a:ahLst/>
              <a:cxnLst/>
              <a:rect l="l" t="t" r="r" b="b"/>
              <a:pathLst>
                <a:path w="27383" h="2257" extrusionOk="0">
                  <a:moveTo>
                    <a:pt x="16574" y="0"/>
                  </a:moveTo>
                  <a:cubicBezTo>
                    <a:pt x="15840" y="0"/>
                    <a:pt x="15105" y="29"/>
                    <a:pt x="14375" y="31"/>
                  </a:cubicBezTo>
                  <a:cubicBezTo>
                    <a:pt x="11990" y="41"/>
                    <a:pt x="9657" y="382"/>
                    <a:pt x="7282" y="532"/>
                  </a:cubicBezTo>
                  <a:cubicBezTo>
                    <a:pt x="6926" y="554"/>
                    <a:pt x="6570" y="561"/>
                    <a:pt x="6214" y="561"/>
                  </a:cubicBezTo>
                  <a:cubicBezTo>
                    <a:pt x="5724" y="561"/>
                    <a:pt x="5233" y="549"/>
                    <a:pt x="4743" y="549"/>
                  </a:cubicBezTo>
                  <a:cubicBezTo>
                    <a:pt x="4492" y="549"/>
                    <a:pt x="4240" y="552"/>
                    <a:pt x="3989" y="561"/>
                  </a:cubicBezTo>
                  <a:cubicBezTo>
                    <a:pt x="2763" y="610"/>
                    <a:pt x="1578" y="984"/>
                    <a:pt x="368" y="1176"/>
                  </a:cubicBezTo>
                  <a:cubicBezTo>
                    <a:pt x="14" y="1232"/>
                    <a:pt x="1" y="1801"/>
                    <a:pt x="368" y="1840"/>
                  </a:cubicBezTo>
                  <a:cubicBezTo>
                    <a:pt x="575" y="1862"/>
                    <a:pt x="780" y="1872"/>
                    <a:pt x="985" y="1872"/>
                  </a:cubicBezTo>
                  <a:cubicBezTo>
                    <a:pt x="1944" y="1872"/>
                    <a:pt x="2884" y="1667"/>
                    <a:pt x="3849" y="1635"/>
                  </a:cubicBezTo>
                  <a:cubicBezTo>
                    <a:pt x="4066" y="1628"/>
                    <a:pt x="4283" y="1625"/>
                    <a:pt x="4500" y="1625"/>
                  </a:cubicBezTo>
                  <a:cubicBezTo>
                    <a:pt x="5107" y="1625"/>
                    <a:pt x="5714" y="1646"/>
                    <a:pt x="6321" y="1646"/>
                  </a:cubicBezTo>
                  <a:cubicBezTo>
                    <a:pt x="6641" y="1646"/>
                    <a:pt x="6962" y="1640"/>
                    <a:pt x="7282" y="1622"/>
                  </a:cubicBezTo>
                  <a:cubicBezTo>
                    <a:pt x="9622" y="1487"/>
                    <a:pt x="11921" y="1170"/>
                    <a:pt x="14269" y="1170"/>
                  </a:cubicBezTo>
                  <a:cubicBezTo>
                    <a:pt x="14304" y="1170"/>
                    <a:pt x="14339" y="1170"/>
                    <a:pt x="14375" y="1170"/>
                  </a:cubicBezTo>
                  <a:cubicBezTo>
                    <a:pt x="14404" y="1170"/>
                    <a:pt x="14434" y="1170"/>
                    <a:pt x="14464" y="1170"/>
                  </a:cubicBezTo>
                  <a:cubicBezTo>
                    <a:pt x="15097" y="1170"/>
                    <a:pt x="15735" y="1152"/>
                    <a:pt x="16371" y="1152"/>
                  </a:cubicBezTo>
                  <a:cubicBezTo>
                    <a:pt x="16853" y="1152"/>
                    <a:pt x="17335" y="1162"/>
                    <a:pt x="17814" y="1199"/>
                  </a:cubicBezTo>
                  <a:cubicBezTo>
                    <a:pt x="18796" y="1274"/>
                    <a:pt x="19756" y="1550"/>
                    <a:pt x="20738" y="1603"/>
                  </a:cubicBezTo>
                  <a:cubicBezTo>
                    <a:pt x="21688" y="1651"/>
                    <a:pt x="22625" y="1811"/>
                    <a:pt x="23569" y="1905"/>
                  </a:cubicBezTo>
                  <a:cubicBezTo>
                    <a:pt x="24579" y="2007"/>
                    <a:pt x="25594" y="2257"/>
                    <a:pt x="26607" y="2257"/>
                  </a:cubicBezTo>
                  <a:cubicBezTo>
                    <a:pt x="26632" y="2257"/>
                    <a:pt x="26657" y="2257"/>
                    <a:pt x="26683" y="2256"/>
                  </a:cubicBezTo>
                  <a:cubicBezTo>
                    <a:pt x="27373" y="2247"/>
                    <a:pt x="27382" y="960"/>
                    <a:pt x="26720" y="960"/>
                  </a:cubicBezTo>
                  <a:cubicBezTo>
                    <a:pt x="26708" y="960"/>
                    <a:pt x="26695" y="961"/>
                    <a:pt x="26683" y="962"/>
                  </a:cubicBezTo>
                  <a:cubicBezTo>
                    <a:pt x="26492" y="975"/>
                    <a:pt x="26300" y="980"/>
                    <a:pt x="26109" y="980"/>
                  </a:cubicBezTo>
                  <a:cubicBezTo>
                    <a:pt x="24326" y="980"/>
                    <a:pt x="22522" y="472"/>
                    <a:pt x="20738" y="425"/>
                  </a:cubicBezTo>
                  <a:cubicBezTo>
                    <a:pt x="19759" y="399"/>
                    <a:pt x="18796" y="106"/>
                    <a:pt x="17814" y="38"/>
                  </a:cubicBezTo>
                  <a:cubicBezTo>
                    <a:pt x="17402" y="9"/>
                    <a:pt x="16988" y="0"/>
                    <a:pt x="16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85;p119">
              <a:extLst>
                <a:ext uri="{FF2B5EF4-FFF2-40B4-BE49-F238E27FC236}">
                  <a16:creationId xmlns:a16="http://schemas.microsoft.com/office/drawing/2014/main" id="{B90F9B79-E0A9-A28C-E57D-1A93CD776400}"/>
                </a:ext>
              </a:extLst>
            </p:cNvPr>
            <p:cNvSpPr/>
            <p:nvPr/>
          </p:nvSpPr>
          <p:spPr>
            <a:xfrm rot="-3078484">
              <a:off x="6155504" y="3380770"/>
              <a:ext cx="1535547" cy="77576"/>
            </a:xfrm>
            <a:custGeom>
              <a:avLst/>
              <a:gdLst/>
              <a:ahLst/>
              <a:cxnLst/>
              <a:rect l="l" t="t" r="r" b="b"/>
              <a:pathLst>
                <a:path w="26563" h="1342" extrusionOk="0">
                  <a:moveTo>
                    <a:pt x="14004" y="0"/>
                  </a:moveTo>
                  <a:cubicBezTo>
                    <a:pt x="13784" y="0"/>
                    <a:pt x="13564" y="1"/>
                    <a:pt x="13343" y="4"/>
                  </a:cubicBezTo>
                  <a:cubicBezTo>
                    <a:pt x="11238" y="23"/>
                    <a:pt x="9130" y="14"/>
                    <a:pt x="7028" y="111"/>
                  </a:cubicBezTo>
                  <a:cubicBezTo>
                    <a:pt x="4735" y="215"/>
                    <a:pt x="2447" y="515"/>
                    <a:pt x="163" y="641"/>
                  </a:cubicBezTo>
                  <a:cubicBezTo>
                    <a:pt x="1" y="651"/>
                    <a:pt x="1" y="931"/>
                    <a:pt x="163" y="941"/>
                  </a:cubicBezTo>
                  <a:cubicBezTo>
                    <a:pt x="1236" y="992"/>
                    <a:pt x="2293" y="1095"/>
                    <a:pt x="3369" y="1095"/>
                  </a:cubicBezTo>
                  <a:cubicBezTo>
                    <a:pt x="3444" y="1095"/>
                    <a:pt x="3520" y="1095"/>
                    <a:pt x="3596" y="1094"/>
                  </a:cubicBezTo>
                  <a:cubicBezTo>
                    <a:pt x="4689" y="1081"/>
                    <a:pt x="5779" y="1009"/>
                    <a:pt x="6872" y="977"/>
                  </a:cubicBezTo>
                  <a:cubicBezTo>
                    <a:pt x="7715" y="951"/>
                    <a:pt x="8557" y="943"/>
                    <a:pt x="9400" y="943"/>
                  </a:cubicBezTo>
                  <a:cubicBezTo>
                    <a:pt x="10714" y="943"/>
                    <a:pt x="12029" y="963"/>
                    <a:pt x="13343" y="973"/>
                  </a:cubicBezTo>
                  <a:cubicBezTo>
                    <a:pt x="15400" y="990"/>
                    <a:pt x="17440" y="1100"/>
                    <a:pt x="19496" y="1100"/>
                  </a:cubicBezTo>
                  <a:cubicBezTo>
                    <a:pt x="20621" y="1100"/>
                    <a:pt x="21750" y="1103"/>
                    <a:pt x="22876" y="1103"/>
                  </a:cubicBezTo>
                  <a:cubicBezTo>
                    <a:pt x="23199" y="1103"/>
                    <a:pt x="23524" y="1093"/>
                    <a:pt x="23849" y="1093"/>
                  </a:cubicBezTo>
                  <a:cubicBezTo>
                    <a:pt x="24032" y="1093"/>
                    <a:pt x="24214" y="1096"/>
                    <a:pt x="24396" y="1107"/>
                  </a:cubicBezTo>
                  <a:cubicBezTo>
                    <a:pt x="24926" y="1136"/>
                    <a:pt x="25437" y="1308"/>
                    <a:pt x="25967" y="1341"/>
                  </a:cubicBezTo>
                  <a:cubicBezTo>
                    <a:pt x="25977" y="1342"/>
                    <a:pt x="25987" y="1342"/>
                    <a:pt x="25997" y="1342"/>
                  </a:cubicBezTo>
                  <a:cubicBezTo>
                    <a:pt x="26562" y="1342"/>
                    <a:pt x="26559" y="244"/>
                    <a:pt x="25967" y="238"/>
                  </a:cubicBezTo>
                  <a:cubicBezTo>
                    <a:pt x="24939" y="231"/>
                    <a:pt x="23914" y="75"/>
                    <a:pt x="22876" y="75"/>
                  </a:cubicBezTo>
                  <a:cubicBezTo>
                    <a:pt x="21799" y="75"/>
                    <a:pt x="20726" y="75"/>
                    <a:pt x="19652" y="79"/>
                  </a:cubicBezTo>
                  <a:cubicBezTo>
                    <a:pt x="17761" y="79"/>
                    <a:pt x="15888" y="0"/>
                    <a:pt x="14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86;p119">
              <a:extLst>
                <a:ext uri="{FF2B5EF4-FFF2-40B4-BE49-F238E27FC236}">
                  <a16:creationId xmlns:a16="http://schemas.microsoft.com/office/drawing/2014/main" id="{1EE6BE18-7234-C7C9-1E3E-C820A4859CE5}"/>
                </a:ext>
              </a:extLst>
            </p:cNvPr>
            <p:cNvSpPr/>
            <p:nvPr/>
          </p:nvSpPr>
          <p:spPr>
            <a:xfrm rot="-3078484">
              <a:off x="6035811" y="3287505"/>
              <a:ext cx="1556589" cy="81102"/>
            </a:xfrm>
            <a:custGeom>
              <a:avLst/>
              <a:gdLst/>
              <a:ahLst/>
              <a:cxnLst/>
              <a:rect l="l" t="t" r="r" b="b"/>
              <a:pathLst>
                <a:path w="26927" h="1403" extrusionOk="0">
                  <a:moveTo>
                    <a:pt x="22259" y="1"/>
                  </a:moveTo>
                  <a:cubicBezTo>
                    <a:pt x="22015" y="1"/>
                    <a:pt x="21769" y="14"/>
                    <a:pt x="21523" y="45"/>
                  </a:cubicBezTo>
                  <a:cubicBezTo>
                    <a:pt x="20433" y="185"/>
                    <a:pt x="19297" y="142"/>
                    <a:pt x="18194" y="158"/>
                  </a:cubicBezTo>
                  <a:cubicBezTo>
                    <a:pt x="18070" y="161"/>
                    <a:pt x="17945" y="161"/>
                    <a:pt x="17821" y="161"/>
                  </a:cubicBezTo>
                  <a:cubicBezTo>
                    <a:pt x="16754" y="161"/>
                    <a:pt x="15698" y="93"/>
                    <a:pt x="14632" y="58"/>
                  </a:cubicBezTo>
                  <a:cubicBezTo>
                    <a:pt x="14353" y="49"/>
                    <a:pt x="14074" y="45"/>
                    <a:pt x="13795" y="45"/>
                  </a:cubicBezTo>
                  <a:cubicBezTo>
                    <a:pt x="11651" y="45"/>
                    <a:pt x="9508" y="280"/>
                    <a:pt x="7360" y="292"/>
                  </a:cubicBezTo>
                  <a:cubicBezTo>
                    <a:pt x="7207" y="293"/>
                    <a:pt x="7054" y="293"/>
                    <a:pt x="6901" y="293"/>
                  </a:cubicBezTo>
                  <a:cubicBezTo>
                    <a:pt x="6582" y="293"/>
                    <a:pt x="6263" y="292"/>
                    <a:pt x="5944" y="292"/>
                  </a:cubicBezTo>
                  <a:cubicBezTo>
                    <a:pt x="5258" y="292"/>
                    <a:pt x="4571" y="298"/>
                    <a:pt x="3885" y="334"/>
                  </a:cubicBezTo>
                  <a:cubicBezTo>
                    <a:pt x="2633" y="402"/>
                    <a:pt x="1445" y="721"/>
                    <a:pt x="206" y="884"/>
                  </a:cubicBezTo>
                  <a:cubicBezTo>
                    <a:pt x="11" y="910"/>
                    <a:pt x="1" y="1239"/>
                    <a:pt x="206" y="1252"/>
                  </a:cubicBezTo>
                  <a:cubicBezTo>
                    <a:pt x="488" y="1271"/>
                    <a:pt x="770" y="1278"/>
                    <a:pt x="1052" y="1278"/>
                  </a:cubicBezTo>
                  <a:cubicBezTo>
                    <a:pt x="1917" y="1278"/>
                    <a:pt x="2782" y="1209"/>
                    <a:pt x="3649" y="1209"/>
                  </a:cubicBezTo>
                  <a:cubicBezTo>
                    <a:pt x="3678" y="1209"/>
                    <a:pt x="3707" y="1209"/>
                    <a:pt x="3736" y="1209"/>
                  </a:cubicBezTo>
                  <a:cubicBezTo>
                    <a:pt x="4943" y="1216"/>
                    <a:pt x="6153" y="1239"/>
                    <a:pt x="7360" y="1242"/>
                  </a:cubicBezTo>
                  <a:cubicBezTo>
                    <a:pt x="7389" y="1242"/>
                    <a:pt x="7418" y="1242"/>
                    <a:pt x="7447" y="1242"/>
                  </a:cubicBezTo>
                  <a:cubicBezTo>
                    <a:pt x="9505" y="1242"/>
                    <a:pt x="11558" y="1049"/>
                    <a:pt x="13613" y="1049"/>
                  </a:cubicBezTo>
                  <a:cubicBezTo>
                    <a:pt x="13953" y="1049"/>
                    <a:pt x="14292" y="1054"/>
                    <a:pt x="14632" y="1066"/>
                  </a:cubicBezTo>
                  <a:cubicBezTo>
                    <a:pt x="16010" y="1116"/>
                    <a:pt x="17388" y="1182"/>
                    <a:pt x="18767" y="1182"/>
                  </a:cubicBezTo>
                  <a:cubicBezTo>
                    <a:pt x="19659" y="1182"/>
                    <a:pt x="20552" y="1154"/>
                    <a:pt x="21445" y="1076"/>
                  </a:cubicBezTo>
                  <a:cubicBezTo>
                    <a:pt x="21832" y="1042"/>
                    <a:pt x="22207" y="1021"/>
                    <a:pt x="22582" y="1021"/>
                  </a:cubicBezTo>
                  <a:cubicBezTo>
                    <a:pt x="23029" y="1021"/>
                    <a:pt x="23476" y="1051"/>
                    <a:pt x="23940" y="1122"/>
                  </a:cubicBezTo>
                  <a:cubicBezTo>
                    <a:pt x="24687" y="1236"/>
                    <a:pt x="25464" y="1403"/>
                    <a:pt x="26225" y="1403"/>
                  </a:cubicBezTo>
                  <a:cubicBezTo>
                    <a:pt x="26266" y="1403"/>
                    <a:pt x="26307" y="1402"/>
                    <a:pt x="26348" y="1401"/>
                  </a:cubicBezTo>
                  <a:cubicBezTo>
                    <a:pt x="26918" y="1385"/>
                    <a:pt x="26927" y="330"/>
                    <a:pt x="26373" y="330"/>
                  </a:cubicBezTo>
                  <a:cubicBezTo>
                    <a:pt x="26365" y="330"/>
                    <a:pt x="26356" y="330"/>
                    <a:pt x="26348" y="331"/>
                  </a:cubicBezTo>
                  <a:cubicBezTo>
                    <a:pt x="26229" y="338"/>
                    <a:pt x="26111" y="341"/>
                    <a:pt x="25993" y="341"/>
                  </a:cubicBezTo>
                  <a:cubicBezTo>
                    <a:pt x="24747" y="341"/>
                    <a:pt x="23512" y="1"/>
                    <a:pt x="222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87;p119">
              <a:extLst>
                <a:ext uri="{FF2B5EF4-FFF2-40B4-BE49-F238E27FC236}">
                  <a16:creationId xmlns:a16="http://schemas.microsoft.com/office/drawing/2014/main" id="{05DAC572-6895-1D47-97D2-C3A703D78925}"/>
                </a:ext>
              </a:extLst>
            </p:cNvPr>
            <p:cNvSpPr/>
            <p:nvPr/>
          </p:nvSpPr>
          <p:spPr>
            <a:xfrm rot="-3078484">
              <a:off x="5949262" y="3168537"/>
              <a:ext cx="1575203" cy="95785"/>
            </a:xfrm>
            <a:custGeom>
              <a:avLst/>
              <a:gdLst/>
              <a:ahLst/>
              <a:cxnLst/>
              <a:rect l="l" t="t" r="r" b="b"/>
              <a:pathLst>
                <a:path w="27249" h="1657" extrusionOk="0">
                  <a:moveTo>
                    <a:pt x="17847" y="1"/>
                  </a:moveTo>
                  <a:cubicBezTo>
                    <a:pt x="17828" y="1"/>
                    <a:pt x="17809" y="1"/>
                    <a:pt x="17791" y="1"/>
                  </a:cubicBezTo>
                  <a:cubicBezTo>
                    <a:pt x="16649" y="4"/>
                    <a:pt x="15510" y="103"/>
                    <a:pt x="14371" y="103"/>
                  </a:cubicBezTo>
                  <a:cubicBezTo>
                    <a:pt x="14290" y="103"/>
                    <a:pt x="14209" y="103"/>
                    <a:pt x="14127" y="102"/>
                  </a:cubicBezTo>
                  <a:cubicBezTo>
                    <a:pt x="14058" y="101"/>
                    <a:pt x="13989" y="101"/>
                    <a:pt x="13919" y="101"/>
                  </a:cubicBezTo>
                  <a:cubicBezTo>
                    <a:pt x="11649" y="101"/>
                    <a:pt x="9415" y="503"/>
                    <a:pt x="7149" y="538"/>
                  </a:cubicBezTo>
                  <a:cubicBezTo>
                    <a:pt x="5964" y="557"/>
                    <a:pt x="4777" y="531"/>
                    <a:pt x="3592" y="577"/>
                  </a:cubicBezTo>
                  <a:cubicBezTo>
                    <a:pt x="3017" y="600"/>
                    <a:pt x="2431" y="590"/>
                    <a:pt x="1858" y="652"/>
                  </a:cubicBezTo>
                  <a:cubicBezTo>
                    <a:pt x="1302" y="717"/>
                    <a:pt x="765" y="889"/>
                    <a:pt x="202" y="945"/>
                  </a:cubicBezTo>
                  <a:cubicBezTo>
                    <a:pt x="1" y="964"/>
                    <a:pt x="7" y="1283"/>
                    <a:pt x="202" y="1312"/>
                  </a:cubicBezTo>
                  <a:cubicBezTo>
                    <a:pt x="1495" y="1497"/>
                    <a:pt x="2823" y="1538"/>
                    <a:pt x="4149" y="1538"/>
                  </a:cubicBezTo>
                  <a:cubicBezTo>
                    <a:pt x="5106" y="1538"/>
                    <a:pt x="6062" y="1517"/>
                    <a:pt x="7002" y="1514"/>
                  </a:cubicBezTo>
                  <a:cubicBezTo>
                    <a:pt x="9246" y="1508"/>
                    <a:pt x="11460" y="1142"/>
                    <a:pt x="13703" y="1142"/>
                  </a:cubicBezTo>
                  <a:cubicBezTo>
                    <a:pt x="13845" y="1142"/>
                    <a:pt x="13986" y="1143"/>
                    <a:pt x="14127" y="1146"/>
                  </a:cubicBezTo>
                  <a:cubicBezTo>
                    <a:pt x="14239" y="1149"/>
                    <a:pt x="14350" y="1150"/>
                    <a:pt x="14461" y="1150"/>
                  </a:cubicBezTo>
                  <a:cubicBezTo>
                    <a:pt x="15521" y="1150"/>
                    <a:pt x="16578" y="1048"/>
                    <a:pt x="17638" y="1045"/>
                  </a:cubicBezTo>
                  <a:cubicBezTo>
                    <a:pt x="18728" y="1045"/>
                    <a:pt x="19808" y="1234"/>
                    <a:pt x="20895" y="1244"/>
                  </a:cubicBezTo>
                  <a:cubicBezTo>
                    <a:pt x="21916" y="1254"/>
                    <a:pt x="22922" y="1478"/>
                    <a:pt x="23937" y="1566"/>
                  </a:cubicBezTo>
                  <a:cubicBezTo>
                    <a:pt x="24031" y="1574"/>
                    <a:pt x="24123" y="1577"/>
                    <a:pt x="24213" y="1577"/>
                  </a:cubicBezTo>
                  <a:cubicBezTo>
                    <a:pt x="24429" y="1577"/>
                    <a:pt x="24636" y="1561"/>
                    <a:pt x="24847" y="1561"/>
                  </a:cubicBezTo>
                  <a:cubicBezTo>
                    <a:pt x="25011" y="1561"/>
                    <a:pt x="25176" y="1570"/>
                    <a:pt x="25349" y="1605"/>
                  </a:cubicBezTo>
                  <a:cubicBezTo>
                    <a:pt x="25560" y="1646"/>
                    <a:pt x="25775" y="1656"/>
                    <a:pt x="25991" y="1656"/>
                  </a:cubicBezTo>
                  <a:cubicBezTo>
                    <a:pt x="26224" y="1656"/>
                    <a:pt x="26456" y="1644"/>
                    <a:pt x="26686" y="1644"/>
                  </a:cubicBezTo>
                  <a:cubicBezTo>
                    <a:pt x="27246" y="1644"/>
                    <a:pt x="27249" y="613"/>
                    <a:pt x="26686" y="613"/>
                  </a:cubicBezTo>
                  <a:cubicBezTo>
                    <a:pt x="26227" y="609"/>
                    <a:pt x="25807" y="613"/>
                    <a:pt x="25358" y="522"/>
                  </a:cubicBezTo>
                  <a:cubicBezTo>
                    <a:pt x="25237" y="498"/>
                    <a:pt x="25117" y="489"/>
                    <a:pt x="24996" y="489"/>
                  </a:cubicBezTo>
                  <a:cubicBezTo>
                    <a:pt x="24712" y="489"/>
                    <a:pt x="24430" y="536"/>
                    <a:pt x="24146" y="536"/>
                  </a:cubicBezTo>
                  <a:cubicBezTo>
                    <a:pt x="24054" y="536"/>
                    <a:pt x="23963" y="531"/>
                    <a:pt x="23872" y="518"/>
                  </a:cubicBezTo>
                  <a:cubicBezTo>
                    <a:pt x="22918" y="388"/>
                    <a:pt x="21975" y="219"/>
                    <a:pt x="21012" y="199"/>
                  </a:cubicBezTo>
                  <a:cubicBezTo>
                    <a:pt x="19953" y="180"/>
                    <a:pt x="18908" y="1"/>
                    <a:pt x="17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4346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6" name="Google Shape;636;p64"/>
          <p:cNvSpPr/>
          <p:nvPr/>
        </p:nvSpPr>
        <p:spPr>
          <a:xfrm rot="-5399809">
            <a:off x="-393997" y="613547"/>
            <a:ext cx="5512835" cy="4194428"/>
          </a:xfrm>
          <a:custGeom>
            <a:avLst/>
            <a:gdLst/>
            <a:ahLst/>
            <a:cxnLst/>
            <a:rect l="l" t="t" r="r" b="b"/>
            <a:pathLst>
              <a:path w="122671" h="122671" extrusionOk="0">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4"/>
          <p:cNvSpPr/>
          <p:nvPr/>
        </p:nvSpPr>
        <p:spPr>
          <a:xfrm rot="10285629" flipH="1">
            <a:off x="-6011938" y="-4319098"/>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4"/>
          <p:cNvSpPr/>
          <p:nvPr/>
        </p:nvSpPr>
        <p:spPr>
          <a:xfrm flipH="1">
            <a:off x="580630" y="-39415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4"/>
          <p:cNvSpPr/>
          <p:nvPr/>
        </p:nvSpPr>
        <p:spPr>
          <a:xfrm rot="649760">
            <a:off x="-984002" y="4190367"/>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4"/>
          <p:cNvSpPr/>
          <p:nvPr/>
        </p:nvSpPr>
        <p:spPr>
          <a:xfrm rot="-6621704" flipH="1">
            <a:off x="-3919845" y="1710891"/>
            <a:ext cx="7826147" cy="287787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4"/>
          <p:cNvSpPr txBox="1">
            <a:spLocks noGrp="1"/>
          </p:cNvSpPr>
          <p:nvPr>
            <p:ph type="title"/>
          </p:nvPr>
        </p:nvSpPr>
        <p:spPr>
          <a:xfrm flipH="1">
            <a:off x="720000" y="43891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Simplifying the features</a:t>
            </a:r>
            <a:endParaRPr dirty="0"/>
          </a:p>
        </p:txBody>
      </p:sp>
      <p:pic>
        <p:nvPicPr>
          <p:cNvPr id="11" name="Picture 10">
            <a:extLst>
              <a:ext uri="{FF2B5EF4-FFF2-40B4-BE49-F238E27FC236}">
                <a16:creationId xmlns:a16="http://schemas.microsoft.com/office/drawing/2014/main" id="{78AB6462-E6FD-D780-54B5-3F096E184CE7}"/>
              </a:ext>
            </a:extLst>
          </p:cNvPr>
          <p:cNvPicPr>
            <a:picLocks noChangeAspect="1"/>
          </p:cNvPicPr>
          <p:nvPr/>
        </p:nvPicPr>
        <p:blipFill rotWithShape="1">
          <a:blip r:embed="rId3"/>
          <a:srcRect l="2001" t="43439" r="22716" b="23917"/>
          <a:stretch/>
        </p:blipFill>
        <p:spPr>
          <a:xfrm>
            <a:off x="387561" y="1294776"/>
            <a:ext cx="6767999" cy="1679011"/>
          </a:xfrm>
          <a:prstGeom prst="rect">
            <a:avLst/>
          </a:prstGeom>
        </p:spPr>
      </p:pic>
      <p:pic>
        <p:nvPicPr>
          <p:cNvPr id="13" name="Picture 12">
            <a:extLst>
              <a:ext uri="{FF2B5EF4-FFF2-40B4-BE49-F238E27FC236}">
                <a16:creationId xmlns:a16="http://schemas.microsoft.com/office/drawing/2014/main" id="{D2609728-644A-B749-8779-522BD5CC7B31}"/>
              </a:ext>
            </a:extLst>
          </p:cNvPr>
          <p:cNvPicPr>
            <a:picLocks noChangeAspect="1"/>
          </p:cNvPicPr>
          <p:nvPr/>
        </p:nvPicPr>
        <p:blipFill rotWithShape="1">
          <a:blip r:embed="rId4"/>
          <a:srcRect l="4087" t="44434" r="27304" b="32277"/>
          <a:stretch/>
        </p:blipFill>
        <p:spPr>
          <a:xfrm>
            <a:off x="1916263" y="3164656"/>
            <a:ext cx="6663193" cy="1635568"/>
          </a:xfrm>
          <a:prstGeom prst="rect">
            <a:avLst/>
          </a:prstGeom>
        </p:spPr>
      </p:pic>
      <p:grpSp>
        <p:nvGrpSpPr>
          <p:cNvPr id="2" name="Google Shape;11036;p135">
            <a:extLst>
              <a:ext uri="{FF2B5EF4-FFF2-40B4-BE49-F238E27FC236}">
                <a16:creationId xmlns:a16="http://schemas.microsoft.com/office/drawing/2014/main" id="{16552B3E-1FD2-DE9B-63BF-8309F2F9B3D8}"/>
              </a:ext>
            </a:extLst>
          </p:cNvPr>
          <p:cNvGrpSpPr/>
          <p:nvPr/>
        </p:nvGrpSpPr>
        <p:grpSpPr>
          <a:xfrm>
            <a:off x="6665254" y="584234"/>
            <a:ext cx="562482" cy="427378"/>
            <a:chOff x="3599700" y="1954475"/>
            <a:chExt cx="296175" cy="295400"/>
          </a:xfrm>
        </p:grpSpPr>
        <p:sp>
          <p:nvSpPr>
            <p:cNvPr id="3" name="Google Shape;11037;p135">
              <a:extLst>
                <a:ext uri="{FF2B5EF4-FFF2-40B4-BE49-F238E27FC236}">
                  <a16:creationId xmlns:a16="http://schemas.microsoft.com/office/drawing/2014/main" id="{07DEDE88-8C2D-E907-AFCE-D923D40E89D5}"/>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038;p135">
              <a:extLst>
                <a:ext uri="{FF2B5EF4-FFF2-40B4-BE49-F238E27FC236}">
                  <a16:creationId xmlns:a16="http://schemas.microsoft.com/office/drawing/2014/main" id="{E702D87C-7799-77E9-A87E-02676659DADD}"/>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39;p135">
              <a:extLst>
                <a:ext uri="{FF2B5EF4-FFF2-40B4-BE49-F238E27FC236}">
                  <a16:creationId xmlns:a16="http://schemas.microsoft.com/office/drawing/2014/main" id="{CBCC9AF0-950B-F13D-FD5E-F956D7D2D7F5}"/>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71D0A3-B3A9-4A14-CAB3-D3F3488AC249}"/>
              </a:ext>
            </a:extLst>
          </p:cNvPr>
          <p:cNvSpPr>
            <a:spLocks noGrp="1"/>
          </p:cNvSpPr>
          <p:nvPr>
            <p:ph type="body" idx="1"/>
          </p:nvPr>
        </p:nvSpPr>
        <p:spPr/>
        <p:txBody>
          <a:bodyPr/>
          <a:lstStyle/>
          <a:p>
            <a:endParaRPr lang="en-ID" dirty="0"/>
          </a:p>
        </p:txBody>
      </p:sp>
      <p:sp>
        <p:nvSpPr>
          <p:cNvPr id="3" name="Title 2">
            <a:extLst>
              <a:ext uri="{FF2B5EF4-FFF2-40B4-BE49-F238E27FC236}">
                <a16:creationId xmlns:a16="http://schemas.microsoft.com/office/drawing/2014/main" id="{445B6CF5-47D6-F556-8010-6CA29C7190BE}"/>
              </a:ext>
            </a:extLst>
          </p:cNvPr>
          <p:cNvSpPr>
            <a:spLocks noGrp="1"/>
          </p:cNvSpPr>
          <p:nvPr>
            <p:ph type="title"/>
          </p:nvPr>
        </p:nvSpPr>
        <p:spPr>
          <a:xfrm>
            <a:off x="1179215" y="667380"/>
            <a:ext cx="4186185" cy="294375"/>
          </a:xfrm>
        </p:spPr>
        <p:txBody>
          <a:bodyPr/>
          <a:lstStyle/>
          <a:p>
            <a:r>
              <a:rPr lang="en-US" sz="2800" dirty="0"/>
              <a:t>outlier</a:t>
            </a:r>
            <a:endParaRPr lang="en-ID" sz="2800" dirty="0"/>
          </a:p>
        </p:txBody>
      </p:sp>
      <p:pic>
        <p:nvPicPr>
          <p:cNvPr id="5" name="Picture 4">
            <a:extLst>
              <a:ext uri="{FF2B5EF4-FFF2-40B4-BE49-F238E27FC236}">
                <a16:creationId xmlns:a16="http://schemas.microsoft.com/office/drawing/2014/main" id="{21178346-6F2E-0C0E-9CFD-B1FF97BAC611}"/>
              </a:ext>
            </a:extLst>
          </p:cNvPr>
          <p:cNvPicPr>
            <a:picLocks noChangeAspect="1"/>
          </p:cNvPicPr>
          <p:nvPr/>
        </p:nvPicPr>
        <p:blipFill rotWithShape="1">
          <a:blip r:embed="rId2"/>
          <a:srcRect l="5043" t="28599" r="23565" b="9101"/>
          <a:stretch/>
        </p:blipFill>
        <p:spPr>
          <a:xfrm>
            <a:off x="421419" y="1335819"/>
            <a:ext cx="6528021" cy="3204376"/>
          </a:xfrm>
          <a:prstGeom prst="rect">
            <a:avLst/>
          </a:prstGeom>
        </p:spPr>
      </p:pic>
      <p:sp>
        <p:nvSpPr>
          <p:cNvPr id="6" name="Google Shape;598;p60">
            <a:extLst>
              <a:ext uri="{FF2B5EF4-FFF2-40B4-BE49-F238E27FC236}">
                <a16:creationId xmlns:a16="http://schemas.microsoft.com/office/drawing/2014/main" id="{D3663DBF-562C-B571-5A86-935692F12F11}"/>
              </a:ext>
            </a:extLst>
          </p:cNvPr>
          <p:cNvSpPr txBox="1">
            <a:spLocks/>
          </p:cNvSpPr>
          <p:nvPr/>
        </p:nvSpPr>
        <p:spPr>
          <a:xfrm>
            <a:off x="7041966" y="2109993"/>
            <a:ext cx="2001910" cy="11341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Outlier :</a:t>
            </a:r>
          </a:p>
          <a:p>
            <a:pPr marL="285750" indent="-285750">
              <a:buFont typeface="Wingdings" panose="05000000000000000000" pitchFamily="2" charset="2"/>
              <a:buChar char="§"/>
            </a:pPr>
            <a:r>
              <a:rPr lang="en-US" dirty="0"/>
              <a:t>Income</a:t>
            </a:r>
          </a:p>
          <a:p>
            <a:pPr marL="285750" indent="-285750">
              <a:buFont typeface="Wingdings" panose="05000000000000000000" pitchFamily="2" charset="2"/>
              <a:buChar char="§"/>
            </a:pPr>
            <a:r>
              <a:rPr lang="en-US" dirty="0"/>
              <a:t>Age</a:t>
            </a:r>
          </a:p>
          <a:p>
            <a:endParaRPr lang="en-US" dirty="0"/>
          </a:p>
        </p:txBody>
      </p:sp>
      <p:grpSp>
        <p:nvGrpSpPr>
          <p:cNvPr id="12" name="Google Shape;10902;p135">
            <a:extLst>
              <a:ext uri="{FF2B5EF4-FFF2-40B4-BE49-F238E27FC236}">
                <a16:creationId xmlns:a16="http://schemas.microsoft.com/office/drawing/2014/main" id="{9E06F749-D550-AF53-BF53-C979CE0F6281}"/>
              </a:ext>
            </a:extLst>
          </p:cNvPr>
          <p:cNvGrpSpPr/>
          <p:nvPr/>
        </p:nvGrpSpPr>
        <p:grpSpPr>
          <a:xfrm>
            <a:off x="2041365" y="667380"/>
            <a:ext cx="670030" cy="429900"/>
            <a:chOff x="-63665750" y="1914325"/>
            <a:chExt cx="328450" cy="316450"/>
          </a:xfrm>
        </p:grpSpPr>
        <p:sp>
          <p:nvSpPr>
            <p:cNvPr id="13" name="Google Shape;10903;p135">
              <a:extLst>
                <a:ext uri="{FF2B5EF4-FFF2-40B4-BE49-F238E27FC236}">
                  <a16:creationId xmlns:a16="http://schemas.microsoft.com/office/drawing/2014/main" id="{01C72B49-383F-9F02-8742-FA271F9EFD47}"/>
                </a:ext>
              </a:extLst>
            </p:cNvPr>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04;p135">
              <a:extLst>
                <a:ext uri="{FF2B5EF4-FFF2-40B4-BE49-F238E27FC236}">
                  <a16:creationId xmlns:a16="http://schemas.microsoft.com/office/drawing/2014/main" id="{15A7B8D0-1061-5E35-97B6-1626EEC7FF96}"/>
                </a:ext>
              </a:extLst>
            </p:cNvPr>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15928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41B78C-A8CF-2034-231B-ABC944644BCD}"/>
              </a:ext>
            </a:extLst>
          </p:cNvPr>
          <p:cNvSpPr>
            <a:spLocks noGrp="1"/>
          </p:cNvSpPr>
          <p:nvPr>
            <p:ph type="body" idx="1"/>
          </p:nvPr>
        </p:nvSpPr>
        <p:spPr/>
        <p:txBody>
          <a:bodyPr/>
          <a:lstStyle/>
          <a:p>
            <a:endParaRPr lang="en-ID" dirty="0"/>
          </a:p>
        </p:txBody>
      </p:sp>
      <p:sp>
        <p:nvSpPr>
          <p:cNvPr id="3" name="Title 2">
            <a:extLst>
              <a:ext uri="{FF2B5EF4-FFF2-40B4-BE49-F238E27FC236}">
                <a16:creationId xmlns:a16="http://schemas.microsoft.com/office/drawing/2014/main" id="{FF576A8B-9212-1428-1BC7-D41C3AD78EC3}"/>
              </a:ext>
            </a:extLst>
          </p:cNvPr>
          <p:cNvSpPr>
            <a:spLocks noGrp="1"/>
          </p:cNvSpPr>
          <p:nvPr>
            <p:ph type="title"/>
          </p:nvPr>
        </p:nvSpPr>
        <p:spPr>
          <a:xfrm>
            <a:off x="1514900" y="341557"/>
            <a:ext cx="4812300" cy="397742"/>
          </a:xfrm>
        </p:spPr>
        <p:txBody>
          <a:bodyPr/>
          <a:lstStyle/>
          <a:p>
            <a:r>
              <a:rPr lang="en-US" sz="2000" dirty="0"/>
              <a:t>Outlier done drop</a:t>
            </a:r>
            <a:endParaRPr lang="en-ID" sz="2000" dirty="0"/>
          </a:p>
        </p:txBody>
      </p:sp>
      <p:pic>
        <p:nvPicPr>
          <p:cNvPr id="5" name="Picture 4">
            <a:extLst>
              <a:ext uri="{FF2B5EF4-FFF2-40B4-BE49-F238E27FC236}">
                <a16:creationId xmlns:a16="http://schemas.microsoft.com/office/drawing/2014/main" id="{2EB80233-347E-9985-49A3-53D3D332E289}"/>
              </a:ext>
            </a:extLst>
          </p:cNvPr>
          <p:cNvPicPr>
            <a:picLocks noChangeAspect="1"/>
          </p:cNvPicPr>
          <p:nvPr/>
        </p:nvPicPr>
        <p:blipFill rotWithShape="1">
          <a:blip r:embed="rId2"/>
          <a:srcRect l="2174" t="19015" r="41323" b="15595"/>
          <a:stretch/>
        </p:blipFill>
        <p:spPr>
          <a:xfrm>
            <a:off x="767123" y="922175"/>
            <a:ext cx="7472591" cy="3991732"/>
          </a:xfrm>
          <a:prstGeom prst="rect">
            <a:avLst/>
          </a:prstGeom>
        </p:spPr>
      </p:pic>
      <p:grpSp>
        <p:nvGrpSpPr>
          <p:cNvPr id="4" name="Google Shape;10872;p135">
            <a:extLst>
              <a:ext uri="{FF2B5EF4-FFF2-40B4-BE49-F238E27FC236}">
                <a16:creationId xmlns:a16="http://schemas.microsoft.com/office/drawing/2014/main" id="{74E667CD-DF7D-084C-A5E6-E0DCC3317AEF}"/>
              </a:ext>
            </a:extLst>
          </p:cNvPr>
          <p:cNvGrpSpPr/>
          <p:nvPr/>
        </p:nvGrpSpPr>
        <p:grpSpPr>
          <a:xfrm>
            <a:off x="5111595" y="322158"/>
            <a:ext cx="661052" cy="417141"/>
            <a:chOff x="-62150375" y="2297875"/>
            <a:chExt cx="314275" cy="315875"/>
          </a:xfrm>
        </p:grpSpPr>
        <p:sp>
          <p:nvSpPr>
            <p:cNvPr id="6" name="Google Shape;10873;p135">
              <a:extLst>
                <a:ext uri="{FF2B5EF4-FFF2-40B4-BE49-F238E27FC236}">
                  <a16:creationId xmlns:a16="http://schemas.microsoft.com/office/drawing/2014/main" id="{485CEE62-A7C0-2F0D-0A38-652EF0F10353}"/>
                </a:ext>
              </a:extLst>
            </p:cNvPr>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874;p135">
              <a:extLst>
                <a:ext uri="{FF2B5EF4-FFF2-40B4-BE49-F238E27FC236}">
                  <a16:creationId xmlns:a16="http://schemas.microsoft.com/office/drawing/2014/main" id="{ABD2A8DE-B878-3E5A-110E-78808233F486}"/>
                </a:ext>
              </a:extLst>
            </p:cNvPr>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875;p135">
              <a:extLst>
                <a:ext uri="{FF2B5EF4-FFF2-40B4-BE49-F238E27FC236}">
                  <a16:creationId xmlns:a16="http://schemas.microsoft.com/office/drawing/2014/main" id="{9E8B5111-2F25-A88E-2000-5080466E1C61}"/>
                </a:ext>
              </a:extLst>
            </p:cNvPr>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876;p135">
              <a:extLst>
                <a:ext uri="{FF2B5EF4-FFF2-40B4-BE49-F238E27FC236}">
                  <a16:creationId xmlns:a16="http://schemas.microsoft.com/office/drawing/2014/main" id="{31DF9BA6-7062-0FCE-D9A0-FCDFEFDAD0C6}"/>
                </a:ext>
              </a:extLst>
            </p:cNvPr>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77;p135">
              <a:extLst>
                <a:ext uri="{FF2B5EF4-FFF2-40B4-BE49-F238E27FC236}">
                  <a16:creationId xmlns:a16="http://schemas.microsoft.com/office/drawing/2014/main" id="{A9C174CE-EBD9-3AFC-EB79-A1525018CA1C}"/>
                </a:ext>
              </a:extLst>
            </p:cNvPr>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ln/>
          </p:spPr>
          <p:style>
            <a:lnRef idx="2">
              <a:schemeClr val="accent2">
                <a:shade val="15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914649"/>
      </p:ext>
    </p:extLst>
  </p:cSld>
  <p:clrMapOvr>
    <a:masterClrMapping/>
  </p:clrMapOvr>
</p:sld>
</file>

<file path=ppt/theme/theme1.xml><?xml version="1.0" encoding="utf-8"?>
<a:theme xmlns:a="http://schemas.openxmlformats.org/drawingml/2006/main" name="Minimalist Korean Aesthetic Pitch Deck XL Pink Variant by Slidesgo">
  <a:themeElements>
    <a:clrScheme name="Simple Light">
      <a:dk1>
        <a:srgbClr val="1E1E1E"/>
      </a:dk1>
      <a:lt1>
        <a:srgbClr val="66344D"/>
      </a:lt1>
      <a:dk2>
        <a:srgbClr val="886273"/>
      </a:dk2>
      <a:lt2>
        <a:srgbClr val="D4BBC3"/>
      </a:lt2>
      <a:accent1>
        <a:srgbClr val="E7D6DE"/>
      </a:accent1>
      <a:accent2>
        <a:srgbClr val="FCF3F8"/>
      </a:accent2>
      <a:accent3>
        <a:srgbClr val="E2A6C8"/>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3097</TotalTime>
  <Words>579</Words>
  <Application>Microsoft Office PowerPoint</Application>
  <PresentationFormat>On-screen Show (16:9)</PresentationFormat>
  <Paragraphs>109</Paragraphs>
  <Slides>26</Slides>
  <Notes>9</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26</vt:i4>
      </vt:variant>
    </vt:vector>
  </HeadingPairs>
  <TitlesOfParts>
    <vt:vector size="46" baseType="lpstr">
      <vt:lpstr>Montserrat</vt:lpstr>
      <vt:lpstr>Segoe Script</vt:lpstr>
      <vt:lpstr>Comic Sans MS</vt:lpstr>
      <vt:lpstr>Manrope</vt:lpstr>
      <vt:lpstr>Microsoft JhengHei UI Light</vt:lpstr>
      <vt:lpstr>Franklin Gothic Medium</vt:lpstr>
      <vt:lpstr>Inter</vt:lpstr>
      <vt:lpstr>MV Boli</vt:lpstr>
      <vt:lpstr>MS Reference Sans Serif</vt:lpstr>
      <vt:lpstr>-apple-system</vt:lpstr>
      <vt:lpstr>Wingdings</vt:lpstr>
      <vt:lpstr>Courier New</vt:lpstr>
      <vt:lpstr>Nunito Light</vt:lpstr>
      <vt:lpstr>Kulim Park SemiBold</vt:lpstr>
      <vt:lpstr>Kulim Park</vt:lpstr>
      <vt:lpstr>Arial</vt:lpstr>
      <vt:lpstr>Barlow</vt:lpstr>
      <vt:lpstr>Ink Free</vt:lpstr>
      <vt:lpstr>Rockwell</vt:lpstr>
      <vt:lpstr>Minimalist Korean Aesthetic Pitch Deck XL Pink Variant by Slidesgo</vt:lpstr>
      <vt:lpstr>Customer Personality Analysis</vt:lpstr>
      <vt:lpstr>Background</vt:lpstr>
      <vt:lpstr>Data PreProcessing</vt:lpstr>
      <vt:lpstr>About The Dataset</vt:lpstr>
      <vt:lpstr>Drop Missing Value and Duplicates</vt:lpstr>
      <vt:lpstr>EDA</vt:lpstr>
      <vt:lpstr>Simplifying the features</vt:lpstr>
      <vt:lpstr>outlier</vt:lpstr>
      <vt:lpstr>Outlier done drop</vt:lpstr>
      <vt:lpstr>correlation amongst the features</vt:lpstr>
      <vt:lpstr>CLUSTERING</vt:lpstr>
      <vt:lpstr>Score plot</vt:lpstr>
      <vt:lpstr>PowerPoint Presentation</vt:lpstr>
      <vt:lpstr>PowerPoint Presentation</vt:lpstr>
      <vt:lpstr>PowerPoint Presentation</vt:lpstr>
      <vt:lpstr>PowerPoint Presentation</vt:lpstr>
      <vt:lpstr>PROFILING</vt:lpstr>
      <vt:lpstr>PowerPoint Presentation</vt:lpstr>
      <vt:lpstr>PowerPoint Presentation</vt:lpstr>
      <vt:lpstr>PowerPoint Presentation</vt:lpstr>
      <vt:lpstr>Cluster 1</vt:lpstr>
      <vt:lpstr>PowerPoint Presentation</vt:lpstr>
      <vt:lpstr>CONCLUSION &amp; RECOMMENDATION</vt:lpstr>
      <vt:lpstr>PowerPoint Presentation</vt:lpstr>
      <vt:lpstr>Cluster 3, mempunyai jumlah anggota paling sedikit daripada cluster lain, dari kapabilitas pembelian produk juga paling sedikit, dari segi income juga termasuk rendah dibandingkan dengan cluster lain, ini menjadi perhatian bagi bisnis, untuk dapat meningkatkan penjualan dari pelanggan cluster 3, bisa dengan melakukan promo diskon pada barang yang sering dibeli oleh customer di cluster 3.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Personality Analysis</dc:title>
  <dc:creator>HANA</dc:creator>
  <cp:lastModifiedBy>HANA</cp:lastModifiedBy>
  <cp:revision>9</cp:revision>
  <dcterms:modified xsi:type="dcterms:W3CDTF">2024-03-03T16:32:40Z</dcterms:modified>
</cp:coreProperties>
</file>